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Lst>
  <p:sldSz cx="18288000" cy="10287000"/>
  <p:notesSz cx="6858000" cy="9144000"/>
  <p:embeddedFontLst>
    <p:embeddedFont>
      <p:font typeface="Aileron Regular" charset="1" panose="00000500000000000000"/>
      <p:regular r:id="rId6"/>
    </p:embeddedFont>
    <p:embeddedFont>
      <p:font typeface="Aileron Regular Bold" charset="1" panose="00000800000000000000"/>
      <p:regular r:id="rId7"/>
    </p:embeddedFont>
    <p:embeddedFont>
      <p:font typeface="Aileron Regular Italics" charset="1" panose="00000500000000000000"/>
      <p:regular r:id="rId8"/>
    </p:embeddedFont>
    <p:embeddedFont>
      <p:font typeface="Aileron Regular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Kollektif" charset="1" panose="020B0604020101010102"/>
      <p:regular r:id="rId14"/>
    </p:embeddedFont>
    <p:embeddedFont>
      <p:font typeface="Kollektif Bold" charset="1" panose="020B0604020101010102"/>
      <p:regular r:id="rId15"/>
    </p:embeddedFont>
    <p:embeddedFont>
      <p:font typeface="Kollektif Italics" charset="1" panose="020B0604020101010102"/>
      <p:regular r:id="rId16"/>
    </p:embeddedFont>
    <p:embeddedFont>
      <p:font typeface="Kollektif Bold Italics" charset="1" panose="020B0604020101010102"/>
      <p:regular r:id="rId17"/>
    </p:embeddedFont>
    <p:embeddedFont>
      <p:font typeface="Aileron Heavy" charset="1" panose="00000A00000000000000"/>
      <p:regular r:id="rId18"/>
    </p:embeddedFont>
    <p:embeddedFont>
      <p:font typeface="Aileron Heavy Bold" charset="1" panose="00000A00000000000000"/>
      <p:regular r:id="rId19"/>
    </p:embeddedFont>
    <p:embeddedFont>
      <p:font typeface="Aileron Heavy Italics" charset="1" panose="00000A00000000000000"/>
      <p:regular r:id="rId20"/>
    </p:embeddedFont>
    <p:embeddedFont>
      <p:font typeface="Aileron Heavy Bold Italics" charset="1" panose="00000A00000000000000"/>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Canva Sans Italics" charset="1" panose="020B0503030501040103"/>
      <p:regular r:id="rId24"/>
    </p:embeddedFont>
    <p:embeddedFont>
      <p:font typeface="Canva Sans Bold Italics" charset="1" panose="020B08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7.png" Type="http://schemas.openxmlformats.org/officeDocument/2006/relationships/image"/><Relationship Id="rId4" Target="../media/image2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13" Target="../media/image23.png" Type="http://schemas.openxmlformats.org/officeDocument/2006/relationships/image"/><Relationship Id="rId14" Target="../media/image24.svg" Type="http://schemas.openxmlformats.org/officeDocument/2006/relationships/image"/><Relationship Id="rId15" Target="../media/image7.png" Type="http://schemas.openxmlformats.org/officeDocument/2006/relationships/image"/><Relationship Id="rId2" Target="../media/image1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1432890">
            <a:off x="15633874" y="2828175"/>
            <a:ext cx="1525575" cy="133287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708236" y="1028700"/>
            <a:ext cx="14688425" cy="848777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978519" y="1070219"/>
            <a:ext cx="1101991" cy="1045871"/>
          </a:xfrm>
          <a:prstGeom prst="rect">
            <a:avLst/>
          </a:prstGeom>
        </p:spPr>
      </p:pic>
      <p:grpSp>
        <p:nvGrpSpPr>
          <p:cNvPr name="Group 5" id="5"/>
          <p:cNvGrpSpPr/>
          <p:nvPr/>
        </p:nvGrpSpPr>
        <p:grpSpPr>
          <a:xfrm rot="0">
            <a:off x="622786" y="2306433"/>
            <a:ext cx="16859325" cy="4212735"/>
            <a:chOff x="0" y="0"/>
            <a:chExt cx="22479100" cy="5616980"/>
          </a:xfrm>
        </p:grpSpPr>
        <p:sp>
          <p:nvSpPr>
            <p:cNvPr name="TextBox 6" id="6"/>
            <p:cNvSpPr txBox="true"/>
            <p:nvPr/>
          </p:nvSpPr>
          <p:spPr>
            <a:xfrm rot="0">
              <a:off x="0" y="104775"/>
              <a:ext cx="22479100" cy="4540765"/>
            </a:xfrm>
            <a:prstGeom prst="rect">
              <a:avLst/>
            </a:prstGeom>
          </p:spPr>
          <p:txBody>
            <a:bodyPr anchor="t" rtlCol="false" tIns="0" lIns="0" bIns="0" rIns="0">
              <a:spAutoFit/>
            </a:bodyPr>
            <a:lstStyle/>
            <a:p>
              <a:pPr algn="ctr">
                <a:lnSpc>
                  <a:spcPts val="13200"/>
                </a:lnSpc>
              </a:pPr>
              <a:r>
                <a:rPr lang="en-US" sz="12000">
                  <a:solidFill>
                    <a:srgbClr val="000000"/>
                  </a:solidFill>
                  <a:latin typeface="Aileron Heavy"/>
                </a:rPr>
                <a:t>Web Crawling- IIITD Resources</a:t>
              </a:r>
            </a:p>
          </p:txBody>
        </p:sp>
        <p:sp>
          <p:nvSpPr>
            <p:cNvPr name="TextBox 7" id="7"/>
            <p:cNvSpPr txBox="true"/>
            <p:nvPr/>
          </p:nvSpPr>
          <p:spPr>
            <a:xfrm rot="0">
              <a:off x="3062589" y="4816540"/>
              <a:ext cx="16353922" cy="800440"/>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Aileron Regular"/>
                </a:rPr>
                <a:t>Group - 27</a:t>
              </a:r>
            </a:p>
          </p:txBody>
        </p:sp>
      </p:grpSp>
      <p:pic>
        <p:nvPicPr>
          <p:cNvPr name="Picture 8" id="8"/>
          <p:cNvPicPr>
            <a:picLocks noChangeAspect="true"/>
          </p:cNvPicPr>
          <p:nvPr/>
        </p:nvPicPr>
        <p:blipFill>
          <a:blip r:embed="rId5"/>
          <a:srcRect l="0" t="0" r="0" b="0"/>
          <a:stretch>
            <a:fillRect/>
          </a:stretch>
        </p:blipFill>
        <p:spPr>
          <a:xfrm flipH="false" flipV="false" rot="0">
            <a:off x="13182054" y="3933058"/>
            <a:ext cx="2502028" cy="1339529"/>
          </a:xfrm>
          <a:prstGeom prst="rect">
            <a:avLst/>
          </a:prstGeom>
        </p:spPr>
      </p:pic>
      <p:pic>
        <p:nvPicPr>
          <p:cNvPr name="Picture 9" id="9"/>
          <p:cNvPicPr>
            <a:picLocks noChangeAspect="true"/>
          </p:cNvPicPr>
          <p:nvPr/>
        </p:nvPicPr>
        <p:blipFill>
          <a:blip r:embed="rId6"/>
          <a:srcRect l="0" t="0" r="0" b="0"/>
          <a:stretch>
            <a:fillRect/>
          </a:stretch>
        </p:blipFill>
        <p:spPr>
          <a:xfrm flipH="false" flipV="false" rot="0">
            <a:off x="7741381" y="654447"/>
            <a:ext cx="2027125" cy="2216653"/>
          </a:xfrm>
          <a:prstGeom prst="rect">
            <a:avLst/>
          </a:prstGeom>
        </p:spPr>
      </p:pic>
      <p:pic>
        <p:nvPicPr>
          <p:cNvPr name="Picture 10" id="10"/>
          <p:cNvPicPr>
            <a:picLocks noChangeAspect="true"/>
          </p:cNvPicPr>
          <p:nvPr/>
        </p:nvPicPr>
        <p:blipFill>
          <a:blip r:embed="rId7"/>
          <a:srcRect l="0" t="0" r="0" b="0"/>
          <a:stretch>
            <a:fillRect/>
          </a:stretch>
        </p:blipFill>
        <p:spPr>
          <a:xfrm flipH="false" flipV="false" rot="0">
            <a:off x="13911163" y="1028700"/>
            <a:ext cx="2037234" cy="1468147"/>
          </a:xfrm>
          <a:prstGeom prst="rect">
            <a:avLst/>
          </a:prstGeom>
        </p:spPr>
      </p:pic>
      <p:pic>
        <p:nvPicPr>
          <p:cNvPr name="Picture 11" id="11"/>
          <p:cNvPicPr>
            <a:picLocks noChangeAspect="true"/>
          </p:cNvPicPr>
          <p:nvPr/>
        </p:nvPicPr>
        <p:blipFill>
          <a:blip r:embed="rId2"/>
          <a:srcRect l="0" t="0" r="0" b="0"/>
          <a:stretch>
            <a:fillRect/>
          </a:stretch>
        </p:blipFill>
        <p:spPr>
          <a:xfrm flipH="false" flipV="false" rot="7925507">
            <a:off x="945449" y="8056054"/>
            <a:ext cx="1525575" cy="1332871"/>
          </a:xfrm>
          <a:prstGeom prst="rect">
            <a:avLst/>
          </a:prstGeom>
        </p:spPr>
      </p:pic>
      <p:pic>
        <p:nvPicPr>
          <p:cNvPr name="Picture 12" id="12"/>
          <p:cNvPicPr>
            <a:picLocks noChangeAspect="true"/>
          </p:cNvPicPr>
          <p:nvPr/>
        </p:nvPicPr>
        <p:blipFill>
          <a:blip r:embed="rId4"/>
          <a:srcRect l="0" t="0" r="0" b="0"/>
          <a:stretch>
            <a:fillRect/>
          </a:stretch>
        </p:blipFill>
        <p:spPr>
          <a:xfrm flipH="false" flipV="false" rot="-2846079">
            <a:off x="16571302" y="5960275"/>
            <a:ext cx="930350" cy="882971"/>
          </a:xfrm>
          <a:prstGeom prst="rect">
            <a:avLst/>
          </a:prstGeom>
        </p:spPr>
      </p:pic>
      <p:sp>
        <p:nvSpPr>
          <p:cNvPr name="TextBox 13" id="13"/>
          <p:cNvSpPr txBox="true"/>
          <p:nvPr/>
        </p:nvSpPr>
        <p:spPr>
          <a:xfrm rot="0">
            <a:off x="622786" y="6985849"/>
            <a:ext cx="5326008" cy="2114550"/>
          </a:xfrm>
          <a:prstGeom prst="rect">
            <a:avLst/>
          </a:prstGeom>
        </p:spPr>
        <p:txBody>
          <a:bodyPr anchor="t" rtlCol="false" tIns="0" lIns="0" bIns="0" rIns="0">
            <a:spAutoFit/>
          </a:bodyPr>
          <a:lstStyle/>
          <a:p>
            <a:pPr>
              <a:lnSpc>
                <a:spcPts val="4200"/>
              </a:lnSpc>
            </a:pPr>
          </a:p>
          <a:p>
            <a:pPr>
              <a:lnSpc>
                <a:spcPts val="4200"/>
              </a:lnSpc>
            </a:pPr>
            <a:r>
              <a:rPr lang="en-US" sz="3000">
                <a:solidFill>
                  <a:srgbClr val="000000"/>
                </a:solidFill>
                <a:latin typeface="Canva Sans"/>
              </a:rPr>
              <a:t>Anand(2020280)</a:t>
            </a:r>
          </a:p>
          <a:p>
            <a:pPr>
              <a:lnSpc>
                <a:spcPts val="4200"/>
              </a:lnSpc>
            </a:pPr>
            <a:r>
              <a:rPr lang="en-US" sz="3000">
                <a:solidFill>
                  <a:srgbClr val="000000"/>
                </a:solidFill>
                <a:latin typeface="Canva Sans"/>
              </a:rPr>
              <a:t>Apoorva Agrawal(2020426)</a:t>
            </a:r>
          </a:p>
          <a:p>
            <a:pPr>
              <a:lnSpc>
                <a:spcPts val="4200"/>
              </a:lnSpc>
            </a:pPr>
            <a:r>
              <a:rPr lang="en-US" sz="3000">
                <a:solidFill>
                  <a:srgbClr val="000000"/>
                </a:solidFill>
                <a:latin typeface="Canva Sans"/>
              </a:rPr>
              <a:t>Vaidik Kumar(2020346)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37901" y="2612305"/>
            <a:ext cx="7935089" cy="6645995"/>
          </a:xfrm>
          <a:prstGeom prst="rect">
            <a:avLst/>
          </a:prstGeom>
        </p:spPr>
      </p:pic>
      <p:pic>
        <p:nvPicPr>
          <p:cNvPr name="Picture 3" id="3"/>
          <p:cNvPicPr>
            <a:picLocks noChangeAspect="true"/>
          </p:cNvPicPr>
          <p:nvPr/>
        </p:nvPicPr>
        <p:blipFill>
          <a:blip r:embed="rId3">
            <a:alphaModFix amt="79000"/>
          </a:blip>
          <a:srcRect l="0" t="0" r="0" b="0"/>
          <a:stretch>
            <a:fillRect/>
          </a:stretch>
        </p:blipFill>
        <p:spPr>
          <a:xfrm flipH="false" flipV="false" rot="1895221">
            <a:off x="10549243" y="-3212594"/>
            <a:ext cx="8100367" cy="673343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9144000" y="1629178"/>
            <a:ext cx="8768741" cy="7629122"/>
          </a:xfrm>
          <a:prstGeom prst="rect">
            <a:avLst/>
          </a:prstGeom>
        </p:spPr>
      </p:pic>
      <p:sp>
        <p:nvSpPr>
          <p:cNvPr name="TextBox 5" id="5"/>
          <p:cNvSpPr txBox="true"/>
          <p:nvPr/>
        </p:nvSpPr>
        <p:spPr>
          <a:xfrm rot="0">
            <a:off x="1635870" y="933450"/>
            <a:ext cx="3772049"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Final Result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79000"/>
          </a:blip>
          <a:srcRect l="0" t="0" r="0" b="0"/>
          <a:stretch>
            <a:fillRect/>
          </a:stretch>
        </p:blipFill>
        <p:spPr>
          <a:xfrm flipH="false" flipV="false" rot="1895221">
            <a:off x="10549243" y="-3212594"/>
            <a:ext cx="8100367" cy="673343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959148" y="1223868"/>
            <a:ext cx="12811067" cy="7839263"/>
          </a:xfrm>
          <a:prstGeom prst="rect">
            <a:avLst/>
          </a:prstGeom>
        </p:spPr>
      </p:pic>
      <p:sp>
        <p:nvSpPr>
          <p:cNvPr name="TextBox 4" id="4"/>
          <p:cNvSpPr txBox="true"/>
          <p:nvPr/>
        </p:nvSpPr>
        <p:spPr>
          <a:xfrm rot="0">
            <a:off x="588872" y="4547552"/>
            <a:ext cx="3795712" cy="991870"/>
          </a:xfrm>
          <a:prstGeom prst="rect">
            <a:avLst/>
          </a:prstGeom>
        </p:spPr>
        <p:txBody>
          <a:bodyPr anchor="t" rtlCol="false" tIns="0" lIns="0" bIns="0" rIns="0">
            <a:spAutoFit/>
          </a:bodyPr>
          <a:lstStyle/>
          <a:p>
            <a:pPr algn="ctr">
              <a:lnSpc>
                <a:spcPts val="7279"/>
              </a:lnSpc>
            </a:pPr>
            <a:r>
              <a:rPr lang="en-US" sz="5199">
                <a:solidFill>
                  <a:srgbClr val="000000"/>
                </a:solidFill>
                <a:latin typeface="Kollektif Bold"/>
              </a:rPr>
              <a:t>Part of code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773802" y="3830256"/>
            <a:ext cx="7005424" cy="5428044"/>
          </a:xfrm>
          <a:prstGeom prst="rect">
            <a:avLst/>
          </a:prstGeom>
        </p:spPr>
      </p:pic>
      <p:sp>
        <p:nvSpPr>
          <p:cNvPr name="TextBox 3" id="3"/>
          <p:cNvSpPr txBox="true"/>
          <p:nvPr/>
        </p:nvSpPr>
        <p:spPr>
          <a:xfrm rot="0">
            <a:off x="878939" y="1105217"/>
            <a:ext cx="9335314" cy="1737503"/>
          </a:xfrm>
          <a:prstGeom prst="rect">
            <a:avLst/>
          </a:prstGeom>
        </p:spPr>
        <p:txBody>
          <a:bodyPr anchor="t" rtlCol="false" tIns="0" lIns="0" bIns="0" rIns="0">
            <a:spAutoFit/>
          </a:bodyPr>
          <a:lstStyle/>
          <a:p>
            <a:pPr algn="ctr">
              <a:lnSpc>
                <a:spcPts val="6607"/>
              </a:lnSpc>
            </a:pPr>
            <a:r>
              <a:rPr lang="en-US" sz="4719">
                <a:solidFill>
                  <a:srgbClr val="000000"/>
                </a:solidFill>
                <a:latin typeface="Kollektif Bold"/>
              </a:rPr>
              <a:t>Difference Between Baseline and Final Review</a:t>
            </a:r>
          </a:p>
        </p:txBody>
      </p:sp>
      <p:pic>
        <p:nvPicPr>
          <p:cNvPr name="Picture 4" id="4"/>
          <p:cNvPicPr>
            <a:picLocks noChangeAspect="true"/>
          </p:cNvPicPr>
          <p:nvPr/>
        </p:nvPicPr>
        <p:blipFill>
          <a:blip r:embed="rId3">
            <a:alphaModFix amt="79000"/>
          </a:blip>
          <a:srcRect l="0" t="0" r="0" b="0"/>
          <a:stretch>
            <a:fillRect/>
          </a:stretch>
        </p:blipFill>
        <p:spPr>
          <a:xfrm flipH="false" flipV="false" rot="1895221">
            <a:off x="10549243" y="-3212594"/>
            <a:ext cx="8100367" cy="6733430"/>
          </a:xfrm>
          <a:prstGeom prst="rect">
            <a:avLst/>
          </a:prstGeom>
        </p:spPr>
      </p:pic>
      <p:sp>
        <p:nvSpPr>
          <p:cNvPr name="TextBox 5" id="5"/>
          <p:cNvSpPr txBox="true"/>
          <p:nvPr/>
        </p:nvSpPr>
        <p:spPr>
          <a:xfrm rot="0">
            <a:off x="10214253" y="1219517"/>
            <a:ext cx="7105948" cy="778129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Canva Sans"/>
              </a:rPr>
              <a:t>Easier access</a:t>
            </a:r>
          </a:p>
          <a:p>
            <a:pPr algn="just">
              <a:lnSpc>
                <a:spcPts val="4759"/>
              </a:lnSpc>
            </a:pPr>
          </a:p>
          <a:p>
            <a:pPr algn="just" marL="734059" indent="-367030" lvl="1">
              <a:lnSpc>
                <a:spcPts val="4759"/>
              </a:lnSpc>
              <a:buFont typeface="Arial"/>
              <a:buChar char="•"/>
            </a:pPr>
            <a:r>
              <a:rPr lang="en-US" sz="3399">
                <a:solidFill>
                  <a:srgbClr val="000000"/>
                </a:solidFill>
                <a:latin typeface="Canva Sans"/>
              </a:rPr>
              <a:t>Indexing</a:t>
            </a:r>
          </a:p>
          <a:p>
            <a:pPr algn="just">
              <a:lnSpc>
                <a:spcPts val="4759"/>
              </a:lnSpc>
            </a:pPr>
          </a:p>
          <a:p>
            <a:pPr algn="just" marL="734059" indent="-367030" lvl="1">
              <a:lnSpc>
                <a:spcPts val="4759"/>
              </a:lnSpc>
              <a:buFont typeface="Arial"/>
              <a:buChar char="•"/>
            </a:pPr>
            <a:r>
              <a:rPr lang="en-US" sz="3399">
                <a:solidFill>
                  <a:srgbClr val="000000"/>
                </a:solidFill>
                <a:latin typeface="Canva Sans"/>
              </a:rPr>
              <a:t>Bugs</a:t>
            </a:r>
          </a:p>
          <a:p>
            <a:pPr algn="just">
              <a:lnSpc>
                <a:spcPts val="4759"/>
              </a:lnSpc>
            </a:pPr>
          </a:p>
          <a:p>
            <a:pPr algn="just" marL="734059" indent="-367030" lvl="1">
              <a:lnSpc>
                <a:spcPts val="4759"/>
              </a:lnSpc>
              <a:buFont typeface="Arial"/>
              <a:buChar char="•"/>
            </a:pPr>
            <a:r>
              <a:rPr lang="en-US" sz="3399">
                <a:solidFill>
                  <a:srgbClr val="000000"/>
                </a:solidFill>
                <a:latin typeface="Canva Sans"/>
              </a:rPr>
              <a:t>Search engine</a:t>
            </a:r>
          </a:p>
          <a:p>
            <a:pPr algn="just">
              <a:lnSpc>
                <a:spcPts val="4759"/>
              </a:lnSpc>
            </a:pPr>
          </a:p>
          <a:p>
            <a:pPr algn="just" marL="734059" indent="-367030" lvl="1">
              <a:lnSpc>
                <a:spcPts val="4759"/>
              </a:lnSpc>
              <a:buFont typeface="Arial"/>
              <a:buChar char="•"/>
            </a:pPr>
            <a:r>
              <a:rPr lang="en-US" sz="3399">
                <a:solidFill>
                  <a:srgbClr val="000000"/>
                </a:solidFill>
                <a:latin typeface="Canva Sans"/>
              </a:rPr>
              <a:t>Q</a:t>
            </a:r>
            <a:r>
              <a:rPr lang="en-US" sz="3399">
                <a:solidFill>
                  <a:srgbClr val="000000"/>
                </a:solidFill>
                <a:latin typeface="Canva Sans"/>
              </a:rPr>
              <a:t>uery- imported and exported</a:t>
            </a:r>
          </a:p>
          <a:p>
            <a:pPr algn="just">
              <a:lnSpc>
                <a:spcPts val="4759"/>
              </a:lnSpc>
            </a:pPr>
          </a:p>
          <a:p>
            <a:pPr algn="just" marL="734059" indent="-367030" lvl="1">
              <a:lnSpc>
                <a:spcPts val="4759"/>
              </a:lnSpc>
              <a:buFont typeface="Arial"/>
              <a:buChar char="•"/>
            </a:pPr>
            <a:r>
              <a:rPr lang="en-US" sz="3399">
                <a:solidFill>
                  <a:srgbClr val="000000"/>
                </a:solidFill>
                <a:latin typeface="Canva Sans"/>
              </a:rPr>
              <a:t>Better and faster</a:t>
            </a:r>
          </a:p>
          <a:p>
            <a:pPr algn="just">
              <a:lnSpc>
                <a:spcPts val="4759"/>
              </a:lnSpc>
            </a:pPr>
          </a:p>
          <a:p>
            <a:pPr algn="just" marL="734059" indent="-367030" lvl="1">
              <a:lnSpc>
                <a:spcPts val="4759"/>
              </a:lnSpc>
              <a:buFont typeface="Arial"/>
              <a:buChar char="•"/>
            </a:pPr>
            <a:r>
              <a:rPr lang="en-US" sz="3399">
                <a:solidFill>
                  <a:srgbClr val="000000"/>
                </a:solidFill>
                <a:latin typeface="Canva Sans"/>
              </a:rPr>
              <a:t>O</a:t>
            </a:r>
            <a:r>
              <a:rPr lang="en-US" sz="3399">
                <a:solidFill>
                  <a:srgbClr val="000000"/>
                </a:solidFill>
                <a:latin typeface="Canva Sans"/>
              </a:rPr>
              <a:t>ptimization</a:t>
            </a:r>
          </a:p>
        </p:txBody>
      </p:sp>
      <p:sp>
        <p:nvSpPr>
          <p:cNvPr name="AutoShape 6" id="6"/>
          <p:cNvSpPr/>
          <p:nvPr/>
        </p:nvSpPr>
        <p:spPr>
          <a:xfrm rot="0">
            <a:off x="1019100" y="0"/>
            <a:ext cx="9600" cy="10287000"/>
          </a:xfrm>
          <a:prstGeom prst="rect">
            <a:avLst/>
          </a:prstGeom>
          <a:solidFill>
            <a:srgbClr val="000000"/>
          </a:solidFill>
        </p:spPr>
      </p:sp>
      <p:grpSp>
        <p:nvGrpSpPr>
          <p:cNvPr name="Group 7" id="7"/>
          <p:cNvGrpSpPr/>
          <p:nvPr/>
        </p:nvGrpSpPr>
        <p:grpSpPr>
          <a:xfrm rot="0">
            <a:off x="356591" y="5022346"/>
            <a:ext cx="303158" cy="242308"/>
            <a:chOff x="0" y="0"/>
            <a:chExt cx="404210" cy="323078"/>
          </a:xfrm>
        </p:grpSpPr>
        <p:sp>
          <p:nvSpPr>
            <p:cNvPr name="AutoShape 8" id="8"/>
            <p:cNvSpPr/>
            <p:nvPr/>
          </p:nvSpPr>
          <p:spPr>
            <a:xfrm rot="0">
              <a:off x="0" y="0"/>
              <a:ext cx="404210" cy="37495"/>
            </a:xfrm>
            <a:prstGeom prst="rect">
              <a:avLst/>
            </a:prstGeom>
            <a:solidFill>
              <a:srgbClr val="000000"/>
            </a:solidFill>
          </p:spPr>
        </p:sp>
        <p:sp>
          <p:nvSpPr>
            <p:cNvPr name="AutoShape 9" id="9"/>
            <p:cNvSpPr/>
            <p:nvPr/>
          </p:nvSpPr>
          <p:spPr>
            <a:xfrm rot="0">
              <a:off x="0" y="142791"/>
              <a:ext cx="404210" cy="37495"/>
            </a:xfrm>
            <a:prstGeom prst="rect">
              <a:avLst/>
            </a:prstGeom>
            <a:solidFill>
              <a:srgbClr val="000000"/>
            </a:solidFill>
          </p:spPr>
        </p:sp>
        <p:sp>
          <p:nvSpPr>
            <p:cNvPr name="AutoShape 10" id="10"/>
            <p:cNvSpPr/>
            <p:nvPr/>
          </p:nvSpPr>
          <p:spPr>
            <a:xfrm rot="0">
              <a:off x="0" y="285583"/>
              <a:ext cx="404210" cy="37495"/>
            </a:xfrm>
            <a:prstGeom prst="rect">
              <a:avLst/>
            </a:prstGeom>
            <a:solidFill>
              <a:srgbClr val="000000"/>
            </a:solid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19100" y="0"/>
            <a:ext cx="9600" cy="10287000"/>
          </a:xfrm>
          <a:prstGeom prst="rect">
            <a:avLst/>
          </a:prstGeom>
          <a:solidFill>
            <a:srgbClr val="000000"/>
          </a:solidFill>
        </p:spPr>
      </p:sp>
      <p:grpSp>
        <p:nvGrpSpPr>
          <p:cNvPr name="Group 3" id="3"/>
          <p:cNvGrpSpPr/>
          <p:nvPr/>
        </p:nvGrpSpPr>
        <p:grpSpPr>
          <a:xfrm rot="0">
            <a:off x="356591" y="5022346"/>
            <a:ext cx="303158" cy="242308"/>
            <a:chOff x="0" y="0"/>
            <a:chExt cx="404210" cy="323078"/>
          </a:xfrm>
        </p:grpSpPr>
        <p:sp>
          <p:nvSpPr>
            <p:cNvPr name="AutoShape 4" id="4"/>
            <p:cNvSpPr/>
            <p:nvPr/>
          </p:nvSpPr>
          <p:spPr>
            <a:xfrm rot="0">
              <a:off x="0" y="0"/>
              <a:ext cx="404210" cy="37495"/>
            </a:xfrm>
            <a:prstGeom prst="rect">
              <a:avLst/>
            </a:prstGeom>
            <a:solidFill>
              <a:srgbClr val="000000"/>
            </a:solidFill>
          </p:spPr>
        </p:sp>
        <p:sp>
          <p:nvSpPr>
            <p:cNvPr name="AutoShape 5" id="5"/>
            <p:cNvSpPr/>
            <p:nvPr/>
          </p:nvSpPr>
          <p:spPr>
            <a:xfrm rot="0">
              <a:off x="0" y="142791"/>
              <a:ext cx="404210" cy="37495"/>
            </a:xfrm>
            <a:prstGeom prst="rect">
              <a:avLst/>
            </a:prstGeom>
            <a:solidFill>
              <a:srgbClr val="000000"/>
            </a:solidFill>
          </p:spPr>
        </p:sp>
        <p:sp>
          <p:nvSpPr>
            <p:cNvPr name="AutoShape 6" id="6"/>
            <p:cNvSpPr/>
            <p:nvPr/>
          </p:nvSpPr>
          <p:spPr>
            <a:xfrm rot="0">
              <a:off x="0" y="285583"/>
              <a:ext cx="404210" cy="37495"/>
            </a:xfrm>
            <a:prstGeom prst="rect">
              <a:avLst/>
            </a:prstGeom>
            <a:solidFill>
              <a:srgbClr val="000000"/>
            </a:solidFill>
          </p:spPr>
        </p:sp>
      </p:grpSp>
      <p:pic>
        <p:nvPicPr>
          <p:cNvPr name="Picture 7" id="7"/>
          <p:cNvPicPr>
            <a:picLocks noChangeAspect="true"/>
          </p:cNvPicPr>
          <p:nvPr/>
        </p:nvPicPr>
        <p:blipFill>
          <a:blip r:embed="rId2">
            <a:alphaModFix amt="79000"/>
          </a:blip>
          <a:srcRect l="0" t="0" r="0" b="0"/>
          <a:stretch>
            <a:fillRect/>
          </a:stretch>
        </p:blipFill>
        <p:spPr>
          <a:xfrm flipH="false" flipV="false" rot="1895221">
            <a:off x="10549243" y="-3212594"/>
            <a:ext cx="8100367" cy="6733430"/>
          </a:xfrm>
          <a:prstGeom prst="rect">
            <a:avLst/>
          </a:prstGeom>
        </p:spPr>
      </p:pic>
      <p:sp>
        <p:nvSpPr>
          <p:cNvPr name="TextBox 8" id="8"/>
          <p:cNvSpPr txBox="true"/>
          <p:nvPr/>
        </p:nvSpPr>
        <p:spPr>
          <a:xfrm rot="0">
            <a:off x="1965289" y="340124"/>
            <a:ext cx="11019092" cy="1234276"/>
          </a:xfrm>
          <a:prstGeom prst="rect">
            <a:avLst/>
          </a:prstGeom>
        </p:spPr>
        <p:txBody>
          <a:bodyPr anchor="t" rtlCol="false" tIns="0" lIns="0" bIns="0" rIns="0">
            <a:spAutoFit/>
          </a:bodyPr>
          <a:lstStyle/>
          <a:p>
            <a:pPr algn="just">
              <a:lnSpc>
                <a:spcPts val="8640"/>
              </a:lnSpc>
            </a:pPr>
            <a:r>
              <a:rPr lang="en-US" sz="7200">
                <a:solidFill>
                  <a:srgbClr val="000000"/>
                </a:solidFill>
                <a:latin typeface="Kollektif"/>
              </a:rPr>
              <a:t>Limitations</a:t>
            </a:r>
          </a:p>
        </p:txBody>
      </p:sp>
      <p:sp>
        <p:nvSpPr>
          <p:cNvPr name="TextBox 9" id="9"/>
          <p:cNvSpPr txBox="true"/>
          <p:nvPr/>
        </p:nvSpPr>
        <p:spPr>
          <a:xfrm rot="0">
            <a:off x="1270782" y="2001987"/>
            <a:ext cx="15746436" cy="8556281"/>
          </a:xfrm>
          <a:prstGeom prst="rect">
            <a:avLst/>
          </a:prstGeom>
        </p:spPr>
        <p:txBody>
          <a:bodyPr anchor="t" rtlCol="false" tIns="0" lIns="0" bIns="0" rIns="0">
            <a:spAutoFit/>
          </a:bodyPr>
          <a:lstStyle/>
          <a:p>
            <a:pPr algn="just" marL="655699" indent="-327849" lvl="1">
              <a:lnSpc>
                <a:spcPts val="4251"/>
              </a:lnSpc>
              <a:buFont typeface="Arial"/>
              <a:buChar char="•"/>
            </a:pPr>
            <a:r>
              <a:rPr lang="en-US" sz="3037">
                <a:solidFill>
                  <a:srgbClr val="000000"/>
                </a:solidFill>
                <a:latin typeface="Canva Sans"/>
              </a:rPr>
              <a:t> One may need more bandwidth or storage.</a:t>
            </a:r>
          </a:p>
          <a:p>
            <a:pPr algn="just">
              <a:lnSpc>
                <a:spcPts val="4251"/>
              </a:lnSpc>
            </a:pPr>
          </a:p>
          <a:p>
            <a:pPr algn="just" marL="655699" indent="-327849" lvl="1">
              <a:lnSpc>
                <a:spcPts val="4251"/>
              </a:lnSpc>
              <a:buFont typeface="Arial"/>
              <a:buChar char="•"/>
            </a:pPr>
            <a:r>
              <a:rPr lang="en-US" sz="3037">
                <a:solidFill>
                  <a:srgbClr val="000000"/>
                </a:solidFill>
                <a:latin typeface="Canva Sans"/>
              </a:rPr>
              <a:t>M</a:t>
            </a:r>
            <a:r>
              <a:rPr lang="en-US" sz="3037">
                <a:solidFill>
                  <a:srgbClr val="000000"/>
                </a:solidFill>
                <a:latin typeface="Canva Sans"/>
              </a:rPr>
              <a:t>ore information to handle at a time. (Hard to extract large data- like e-commerce websites.)</a:t>
            </a:r>
          </a:p>
          <a:p>
            <a:pPr algn="just">
              <a:lnSpc>
                <a:spcPts val="4251"/>
              </a:lnSpc>
            </a:pPr>
          </a:p>
          <a:p>
            <a:pPr algn="just" marL="655699" indent="-327849" lvl="1">
              <a:lnSpc>
                <a:spcPts val="4251"/>
              </a:lnSpc>
              <a:buFont typeface="Arial"/>
              <a:buChar char="•"/>
            </a:pPr>
            <a:r>
              <a:rPr lang="en-US" sz="3037">
                <a:solidFill>
                  <a:srgbClr val="000000"/>
                </a:solidFill>
                <a:latin typeface="Canva Sans"/>
              </a:rPr>
              <a:t>Some URLs might not be accessible to the user. And non-uniform structures.(webpages can be created using HTML, CSS, Java or PHP)</a:t>
            </a:r>
          </a:p>
          <a:p>
            <a:pPr algn="just">
              <a:lnSpc>
                <a:spcPts val="4251"/>
              </a:lnSpc>
            </a:pPr>
          </a:p>
          <a:p>
            <a:pPr algn="just" marL="655699" indent="-327849" lvl="1">
              <a:lnSpc>
                <a:spcPts val="4251"/>
              </a:lnSpc>
              <a:buFont typeface="Arial"/>
              <a:buChar char="•"/>
            </a:pPr>
            <a:r>
              <a:rPr lang="en-US" sz="3037">
                <a:solidFill>
                  <a:srgbClr val="000000"/>
                </a:solidFill>
                <a:latin typeface="Canva Sans"/>
              </a:rPr>
              <a:t>Learning Curve- All changes can be made to a web crawler with existing knowledge of web crawler.</a:t>
            </a:r>
          </a:p>
          <a:p>
            <a:pPr algn="just">
              <a:lnSpc>
                <a:spcPts val="4251"/>
              </a:lnSpc>
            </a:pPr>
          </a:p>
          <a:p>
            <a:pPr algn="just" marL="655699" indent="-327849" lvl="1">
              <a:lnSpc>
                <a:spcPts val="4251"/>
              </a:lnSpc>
              <a:buFont typeface="Arial"/>
              <a:buChar char="•"/>
            </a:pPr>
            <a:r>
              <a:rPr lang="en-US" sz="3037">
                <a:solidFill>
                  <a:srgbClr val="000000"/>
                </a:solidFill>
                <a:latin typeface="Canva Sans"/>
              </a:rPr>
              <a:t>If the website changes its HTML structure or content, it needs perpetual maintenance. (like IIITD changed its website from old to new)</a:t>
            </a:r>
          </a:p>
          <a:p>
            <a:pPr algn="ctr">
              <a:lnSpc>
                <a:spcPts val="4251"/>
              </a:lnSpc>
              <a:spcBef>
                <a:spcPct val="0"/>
              </a:spcBef>
            </a:pPr>
          </a:p>
          <a:p>
            <a:pPr algn="ctr">
              <a:lnSpc>
                <a:spcPts val="4251"/>
              </a:lnSpc>
              <a:spcBef>
                <a:spcPct val="0"/>
              </a:spcBef>
            </a:pPr>
          </a:p>
          <a:p>
            <a:pPr algn="ctr">
              <a:lnSpc>
                <a:spcPts val="4251"/>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0"/>
            <a:ext cx="9600" cy="10287000"/>
          </a:xfrm>
          <a:prstGeom prst="rect">
            <a:avLst/>
          </a:prstGeom>
          <a:solidFill>
            <a:srgbClr val="000000"/>
          </a:solidFill>
        </p:spPr>
      </p:sp>
      <p:grpSp>
        <p:nvGrpSpPr>
          <p:cNvPr name="Group 3" id="3"/>
          <p:cNvGrpSpPr/>
          <p:nvPr/>
        </p:nvGrpSpPr>
        <p:grpSpPr>
          <a:xfrm rot="0">
            <a:off x="356591" y="5022346"/>
            <a:ext cx="303158" cy="242308"/>
            <a:chOff x="0" y="0"/>
            <a:chExt cx="404210" cy="323078"/>
          </a:xfrm>
        </p:grpSpPr>
        <p:sp>
          <p:nvSpPr>
            <p:cNvPr name="AutoShape 4" id="4"/>
            <p:cNvSpPr/>
            <p:nvPr/>
          </p:nvSpPr>
          <p:spPr>
            <a:xfrm rot="0">
              <a:off x="0" y="0"/>
              <a:ext cx="404210" cy="37495"/>
            </a:xfrm>
            <a:prstGeom prst="rect">
              <a:avLst/>
            </a:prstGeom>
            <a:solidFill>
              <a:srgbClr val="000000"/>
            </a:solidFill>
          </p:spPr>
        </p:sp>
        <p:sp>
          <p:nvSpPr>
            <p:cNvPr name="AutoShape 5" id="5"/>
            <p:cNvSpPr/>
            <p:nvPr/>
          </p:nvSpPr>
          <p:spPr>
            <a:xfrm rot="0">
              <a:off x="0" y="142791"/>
              <a:ext cx="404210" cy="37495"/>
            </a:xfrm>
            <a:prstGeom prst="rect">
              <a:avLst/>
            </a:prstGeom>
            <a:solidFill>
              <a:srgbClr val="000000"/>
            </a:solidFill>
          </p:spPr>
        </p:sp>
        <p:sp>
          <p:nvSpPr>
            <p:cNvPr name="AutoShape 6" id="6"/>
            <p:cNvSpPr/>
            <p:nvPr/>
          </p:nvSpPr>
          <p:spPr>
            <a:xfrm rot="0">
              <a:off x="0" y="285583"/>
              <a:ext cx="404210" cy="37495"/>
            </a:xfrm>
            <a:prstGeom prst="rect">
              <a:avLst/>
            </a:prstGeom>
            <a:solidFill>
              <a:srgbClr val="000000"/>
            </a:solidFill>
          </p:spPr>
        </p:sp>
      </p:grpSp>
      <p:pic>
        <p:nvPicPr>
          <p:cNvPr name="Picture 7" id="7"/>
          <p:cNvPicPr>
            <a:picLocks noChangeAspect="true"/>
          </p:cNvPicPr>
          <p:nvPr/>
        </p:nvPicPr>
        <p:blipFill>
          <a:blip r:embed="rId2">
            <a:alphaModFix amt="79000"/>
          </a:blip>
          <a:srcRect l="0" t="0" r="0" b="0"/>
          <a:stretch>
            <a:fillRect/>
          </a:stretch>
        </p:blipFill>
        <p:spPr>
          <a:xfrm flipH="false" flipV="false" rot="1895221">
            <a:off x="10549243" y="-3212594"/>
            <a:ext cx="8100367" cy="6733430"/>
          </a:xfrm>
          <a:prstGeom prst="rect">
            <a:avLst/>
          </a:prstGeom>
        </p:spPr>
      </p:pic>
      <p:pic>
        <p:nvPicPr>
          <p:cNvPr name="Picture 8" id="8"/>
          <p:cNvPicPr>
            <a:picLocks noChangeAspect="true"/>
          </p:cNvPicPr>
          <p:nvPr/>
        </p:nvPicPr>
        <p:blipFill>
          <a:blip r:embed="rId3"/>
          <a:srcRect l="0" t="0" r="0" b="0"/>
          <a:stretch>
            <a:fillRect/>
          </a:stretch>
        </p:blipFill>
        <p:spPr>
          <a:xfrm flipH="false" flipV="false" rot="0">
            <a:off x="11673461" y="4943721"/>
            <a:ext cx="5585839" cy="4314579"/>
          </a:xfrm>
          <a:prstGeom prst="rect">
            <a:avLst/>
          </a:prstGeom>
        </p:spPr>
      </p:pic>
      <p:sp>
        <p:nvSpPr>
          <p:cNvPr name="TextBox 9" id="9"/>
          <p:cNvSpPr txBox="true"/>
          <p:nvPr/>
        </p:nvSpPr>
        <p:spPr>
          <a:xfrm rot="0">
            <a:off x="2062222" y="1066792"/>
            <a:ext cx="11019092" cy="1234276"/>
          </a:xfrm>
          <a:prstGeom prst="rect">
            <a:avLst/>
          </a:prstGeom>
        </p:spPr>
        <p:txBody>
          <a:bodyPr anchor="t" rtlCol="false" tIns="0" lIns="0" bIns="0" rIns="0">
            <a:spAutoFit/>
          </a:bodyPr>
          <a:lstStyle/>
          <a:p>
            <a:pPr algn="just">
              <a:lnSpc>
                <a:spcPts val="8640"/>
              </a:lnSpc>
            </a:pPr>
            <a:r>
              <a:rPr lang="en-US" sz="7200">
                <a:solidFill>
                  <a:srgbClr val="000000"/>
                </a:solidFill>
                <a:latin typeface="Kollektif"/>
              </a:rPr>
              <a:t>Existing Work</a:t>
            </a:r>
          </a:p>
        </p:txBody>
      </p:sp>
      <p:grpSp>
        <p:nvGrpSpPr>
          <p:cNvPr name="Group 10" id="10"/>
          <p:cNvGrpSpPr/>
          <p:nvPr/>
        </p:nvGrpSpPr>
        <p:grpSpPr>
          <a:xfrm rot="0">
            <a:off x="7849821" y="2572696"/>
            <a:ext cx="8774487" cy="1303499"/>
            <a:chOff x="0" y="0"/>
            <a:chExt cx="11699315" cy="1737998"/>
          </a:xfrm>
        </p:grpSpPr>
        <p:sp>
          <p:nvSpPr>
            <p:cNvPr name="TextBox 11" id="11"/>
            <p:cNvSpPr txBox="true"/>
            <p:nvPr/>
          </p:nvSpPr>
          <p:spPr>
            <a:xfrm rot="0">
              <a:off x="0" y="-76200"/>
              <a:ext cx="11699315" cy="558779"/>
            </a:xfrm>
            <a:prstGeom prst="rect">
              <a:avLst/>
            </a:prstGeom>
          </p:spPr>
          <p:txBody>
            <a:bodyPr anchor="t" rtlCol="false" tIns="0" lIns="0" bIns="0" rIns="0">
              <a:spAutoFit/>
            </a:bodyPr>
            <a:lstStyle/>
            <a:p>
              <a:pPr>
                <a:lnSpc>
                  <a:spcPts val="3120"/>
                </a:lnSpc>
              </a:pPr>
            </a:p>
          </p:txBody>
        </p:sp>
        <p:sp>
          <p:nvSpPr>
            <p:cNvPr name="TextBox 12" id="12"/>
            <p:cNvSpPr txBox="true"/>
            <p:nvPr/>
          </p:nvSpPr>
          <p:spPr>
            <a:xfrm rot="0">
              <a:off x="0" y="986369"/>
              <a:ext cx="11699315" cy="751630"/>
            </a:xfrm>
            <a:prstGeom prst="rect">
              <a:avLst/>
            </a:prstGeom>
          </p:spPr>
          <p:txBody>
            <a:bodyPr anchor="t" rtlCol="false" tIns="0" lIns="0" bIns="0" rIns="0">
              <a:spAutoFit/>
            </a:bodyPr>
            <a:lstStyle/>
            <a:p>
              <a:pPr marL="734051" indent="-367026" lvl="1">
                <a:lnSpc>
                  <a:spcPts val="4759"/>
                </a:lnSpc>
                <a:buFont typeface="Arial"/>
                <a:buChar char="•"/>
              </a:pPr>
              <a:r>
                <a:rPr lang="en-US" sz="3399" spc="33">
                  <a:solidFill>
                    <a:srgbClr val="000000"/>
                  </a:solidFill>
                  <a:latin typeface="Canva Sans"/>
                </a:rPr>
                <a:t>Used by Search Engines like Google.</a:t>
              </a:r>
            </a:p>
          </p:txBody>
        </p:sp>
      </p:grpSp>
      <p:sp>
        <p:nvSpPr>
          <p:cNvPr name="TextBox 13" id="13"/>
          <p:cNvSpPr txBox="true"/>
          <p:nvPr/>
        </p:nvSpPr>
        <p:spPr>
          <a:xfrm rot="0">
            <a:off x="1038300" y="4277145"/>
            <a:ext cx="10398443" cy="58039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Used by E-commerce websites to list products</a:t>
            </a:r>
          </a:p>
        </p:txBody>
      </p:sp>
      <p:sp>
        <p:nvSpPr>
          <p:cNvPr name="TextBox 14" id="14"/>
          <p:cNvSpPr txBox="true"/>
          <p:nvPr/>
        </p:nvSpPr>
        <p:spPr>
          <a:xfrm rot="0">
            <a:off x="4780270" y="5412607"/>
            <a:ext cx="5193625" cy="58039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Used in Data Analysis</a:t>
            </a:r>
          </a:p>
        </p:txBody>
      </p:sp>
      <p:sp>
        <p:nvSpPr>
          <p:cNvPr name="TextBox 15" id="15"/>
          <p:cNvSpPr txBox="true"/>
          <p:nvPr/>
        </p:nvSpPr>
        <p:spPr>
          <a:xfrm rot="0">
            <a:off x="1044017" y="6548069"/>
            <a:ext cx="8099983" cy="11804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Used for Betting Odds Analysis</a:t>
            </a:r>
          </a:p>
          <a:p>
            <a:pPr algn="ctr">
              <a:lnSpc>
                <a:spcPts val="4759"/>
              </a:lnSpc>
            </a:pPr>
          </a:p>
        </p:txBody>
      </p:sp>
      <p:sp>
        <p:nvSpPr>
          <p:cNvPr name="TextBox 16" id="16"/>
          <p:cNvSpPr txBox="true"/>
          <p:nvPr/>
        </p:nvSpPr>
        <p:spPr>
          <a:xfrm rot="0">
            <a:off x="2365329" y="7526522"/>
            <a:ext cx="8682181" cy="1180465"/>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Canva Sans"/>
              </a:rPr>
              <a:t>Used for scrapping reviews and other scrapping need.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4000"/>
          </a:blip>
          <a:srcRect l="0" t="0" r="0" b="0"/>
          <a:stretch>
            <a:fillRect/>
          </a:stretch>
        </p:blipFill>
        <p:spPr>
          <a:xfrm flipH="false" flipV="false" rot="-6449530">
            <a:off x="1919" y="2635337"/>
            <a:ext cx="6509498" cy="5411020"/>
          </a:xfrm>
          <a:prstGeom prst="rect">
            <a:avLst/>
          </a:prstGeom>
        </p:spPr>
      </p:pic>
      <p:pic>
        <p:nvPicPr>
          <p:cNvPr name="Picture 3" id="3"/>
          <p:cNvPicPr>
            <a:picLocks noChangeAspect="true"/>
          </p:cNvPicPr>
          <p:nvPr/>
        </p:nvPicPr>
        <p:blipFill>
          <a:blip r:embed="rId3">
            <a:alphaModFix amt="9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3011012" y="3173009"/>
            <a:ext cx="3566985" cy="3566985"/>
          </a:xfrm>
          <a:prstGeom prst="rect">
            <a:avLst/>
          </a:prstGeom>
        </p:spPr>
      </p:pic>
      <p:sp>
        <p:nvSpPr>
          <p:cNvPr name="TextBox 4" id="4"/>
          <p:cNvSpPr txBox="true"/>
          <p:nvPr/>
        </p:nvSpPr>
        <p:spPr>
          <a:xfrm rot="0">
            <a:off x="5614867" y="4162957"/>
            <a:ext cx="8959437" cy="1761060"/>
          </a:xfrm>
          <a:prstGeom prst="rect">
            <a:avLst/>
          </a:prstGeom>
        </p:spPr>
        <p:txBody>
          <a:bodyPr anchor="t" rtlCol="false" tIns="0" lIns="0" bIns="0" rIns="0">
            <a:spAutoFit/>
          </a:bodyPr>
          <a:lstStyle/>
          <a:p>
            <a:pPr>
              <a:lnSpc>
                <a:spcPts val="12357"/>
              </a:lnSpc>
            </a:pPr>
            <a:r>
              <a:rPr lang="en-US" sz="10298">
                <a:solidFill>
                  <a:srgbClr val="000000"/>
                </a:solidFill>
                <a:latin typeface="Kollektif"/>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3F3F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79000"/>
          </a:blip>
          <a:srcRect l="0" t="0" r="0" b="0"/>
          <a:stretch>
            <a:fillRect/>
          </a:stretch>
        </p:blipFill>
        <p:spPr>
          <a:xfrm flipH="false" flipV="false" rot="1895221">
            <a:off x="10549243" y="-3212594"/>
            <a:ext cx="8100367" cy="6733430"/>
          </a:xfrm>
          <a:prstGeom prst="rect">
            <a:avLst/>
          </a:prstGeom>
        </p:spPr>
      </p:pic>
      <p:sp>
        <p:nvSpPr>
          <p:cNvPr name="TextBox 3" id="3"/>
          <p:cNvSpPr txBox="true"/>
          <p:nvPr/>
        </p:nvSpPr>
        <p:spPr>
          <a:xfrm rot="0">
            <a:off x="1576457" y="2174094"/>
            <a:ext cx="8851325" cy="7317191"/>
          </a:xfrm>
          <a:prstGeom prst="rect">
            <a:avLst/>
          </a:prstGeom>
        </p:spPr>
        <p:txBody>
          <a:bodyPr anchor="t" rtlCol="false" tIns="0" lIns="0" bIns="0" rIns="0">
            <a:spAutoFit/>
          </a:bodyPr>
          <a:lstStyle/>
          <a:p>
            <a:pPr>
              <a:lnSpc>
                <a:spcPts val="3891"/>
              </a:lnSpc>
            </a:pPr>
            <a:r>
              <a:rPr lang="en-US" sz="2779">
                <a:solidFill>
                  <a:srgbClr val="000000"/>
                </a:solidFill>
                <a:latin typeface="Canva Sans"/>
              </a:rPr>
              <a:t>The Internet has emerged as the most significant information source due to the network's explosive expansion in information. Research on extracting relevant knowledge from vast amounts of data is quite popular. Nonetheless, the primary objective of those studies is to gather pertinent data from the Internet through crawling web pages.</a:t>
            </a:r>
          </a:p>
          <a:p>
            <a:pPr>
              <a:lnSpc>
                <a:spcPts val="3891"/>
              </a:lnSpc>
            </a:pPr>
          </a:p>
          <a:p>
            <a:pPr>
              <a:lnSpc>
                <a:spcPts val="3891"/>
              </a:lnSpc>
            </a:pPr>
            <a:r>
              <a:rPr lang="en-US" sz="2779">
                <a:solidFill>
                  <a:srgbClr val="000000"/>
                </a:solidFill>
                <a:latin typeface="Canva Sans"/>
              </a:rPr>
              <a:t>Thus, researchers suggested web crawlers to crawl web pages efficiently. Web crawler applications have existed for as long as the Internet. These are brief computer programs commonly referred to as "bots," "ants," or "worms," to download web pages, extract hyperlinks from them, compile a list of their URLs, and add them to a local database.</a:t>
            </a:r>
          </a:p>
        </p:txBody>
      </p:sp>
      <p:grpSp>
        <p:nvGrpSpPr>
          <p:cNvPr name="Group 4" id="4"/>
          <p:cNvGrpSpPr/>
          <p:nvPr/>
        </p:nvGrpSpPr>
        <p:grpSpPr>
          <a:xfrm rot="0">
            <a:off x="11103662" y="2410052"/>
            <a:ext cx="6796607" cy="6591889"/>
            <a:chOff x="0" y="0"/>
            <a:chExt cx="1790053" cy="1736135"/>
          </a:xfrm>
        </p:grpSpPr>
        <p:sp>
          <p:nvSpPr>
            <p:cNvPr name="Freeform 5" id="5"/>
            <p:cNvSpPr/>
            <p:nvPr/>
          </p:nvSpPr>
          <p:spPr>
            <a:xfrm flipH="false" flipV="false">
              <a:off x="0" y="0"/>
              <a:ext cx="1790053" cy="1736135"/>
            </a:xfrm>
            <a:custGeom>
              <a:avLst/>
              <a:gdLst/>
              <a:ahLst/>
              <a:cxnLst/>
              <a:rect r="r" b="b" t="t" l="l"/>
              <a:pathLst>
                <a:path h="1736135" w="1790053">
                  <a:moveTo>
                    <a:pt x="0" y="0"/>
                  </a:moveTo>
                  <a:lnTo>
                    <a:pt x="1790053" y="0"/>
                  </a:lnTo>
                  <a:lnTo>
                    <a:pt x="1790053" y="1736135"/>
                  </a:lnTo>
                  <a:lnTo>
                    <a:pt x="0" y="1736135"/>
                  </a:lnTo>
                  <a:close/>
                </a:path>
              </a:pathLst>
            </a:custGeom>
            <a:solidFill>
              <a:srgbClr val="E65858"/>
            </a:solidFill>
          </p:spPr>
        </p:sp>
        <p:sp>
          <p:nvSpPr>
            <p:cNvPr name="TextBox 6" id="6"/>
            <p:cNvSpPr txBox="true"/>
            <p:nvPr/>
          </p:nvSpPr>
          <p:spPr>
            <a:xfrm>
              <a:off x="0" y="-57150"/>
              <a:ext cx="812800" cy="869950"/>
            </a:xfrm>
            <a:prstGeom prst="rect">
              <a:avLst/>
            </a:prstGeom>
          </p:spPr>
          <p:txBody>
            <a:bodyPr anchor="ctr" rtlCol="false" tIns="50800" lIns="50800" bIns="50800" rIns="50800"/>
            <a:lstStyle/>
            <a:p>
              <a:pPr algn="ctr">
                <a:lnSpc>
                  <a:spcPts val="1960"/>
                </a:lnSpc>
              </a:pPr>
            </a:p>
          </p:txBody>
        </p:sp>
      </p:grpSp>
      <p:sp>
        <p:nvSpPr>
          <p:cNvPr name="TextBox 7" id="7"/>
          <p:cNvSpPr txBox="true"/>
          <p:nvPr/>
        </p:nvSpPr>
        <p:spPr>
          <a:xfrm rot="0">
            <a:off x="1898750" y="833794"/>
            <a:ext cx="410337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Introduction</a:t>
            </a:r>
          </a:p>
        </p:txBody>
      </p:sp>
      <p:sp>
        <p:nvSpPr>
          <p:cNvPr name="TextBox 8" id="8"/>
          <p:cNvSpPr txBox="true"/>
          <p:nvPr/>
        </p:nvSpPr>
        <p:spPr>
          <a:xfrm rot="0">
            <a:off x="11103662" y="3938485"/>
            <a:ext cx="6583816" cy="3778885"/>
          </a:xfrm>
          <a:prstGeom prst="rect">
            <a:avLst/>
          </a:prstGeom>
        </p:spPr>
        <p:txBody>
          <a:bodyPr anchor="t" rtlCol="false" tIns="0" lIns="0" bIns="0" rIns="0">
            <a:spAutoFit/>
          </a:bodyPr>
          <a:lstStyle/>
          <a:p>
            <a:pPr algn="just" marL="669291" indent="-334646" lvl="1">
              <a:lnSpc>
                <a:spcPts val="4340"/>
              </a:lnSpc>
              <a:buFont typeface="Arial"/>
              <a:buChar char="•"/>
            </a:pPr>
            <a:r>
              <a:rPr lang="en-US" sz="3100">
                <a:solidFill>
                  <a:srgbClr val="000000"/>
                </a:solidFill>
                <a:latin typeface="Canva Sans"/>
              </a:rPr>
              <a:t>For Discussion: Google meet</a:t>
            </a:r>
          </a:p>
          <a:p>
            <a:pPr algn="just" marL="669291" indent="-334646" lvl="1">
              <a:lnSpc>
                <a:spcPts val="4340"/>
              </a:lnSpc>
              <a:buFont typeface="Arial"/>
              <a:buChar char="•"/>
            </a:pPr>
            <a:r>
              <a:rPr lang="en-US" sz="3100">
                <a:solidFill>
                  <a:srgbClr val="000000"/>
                </a:solidFill>
                <a:latin typeface="Canva Sans"/>
              </a:rPr>
              <a:t>For Documentation: Google Docs/excel, Canva, power point</a:t>
            </a:r>
          </a:p>
          <a:p>
            <a:pPr algn="just" marL="669291" indent="-334646" lvl="1">
              <a:lnSpc>
                <a:spcPts val="4340"/>
              </a:lnSpc>
              <a:buFont typeface="Arial"/>
              <a:buChar char="•"/>
            </a:pPr>
            <a:r>
              <a:rPr lang="en-US" sz="3100">
                <a:solidFill>
                  <a:srgbClr val="000000"/>
                </a:solidFill>
                <a:latin typeface="Canva Sans"/>
              </a:rPr>
              <a:t>For coding: PyCharm</a:t>
            </a:r>
          </a:p>
          <a:p>
            <a:pPr algn="just" marL="669291" indent="-334646" lvl="1">
              <a:lnSpc>
                <a:spcPts val="4340"/>
              </a:lnSpc>
              <a:buFont typeface="Arial"/>
              <a:buChar char="•"/>
            </a:pPr>
            <a:r>
              <a:rPr lang="en-US" sz="3100">
                <a:solidFill>
                  <a:srgbClr val="000000"/>
                </a:solidFill>
                <a:latin typeface="Canva Sans"/>
              </a:rPr>
              <a:t>Cost of Project: No Cost</a:t>
            </a:r>
          </a:p>
          <a:p>
            <a:pPr algn="just" marL="669291" indent="-334646" lvl="1">
              <a:lnSpc>
                <a:spcPts val="4340"/>
              </a:lnSpc>
              <a:buFont typeface="Arial"/>
              <a:buChar char="•"/>
            </a:pPr>
            <a:r>
              <a:rPr lang="en-US" sz="3100">
                <a:solidFill>
                  <a:srgbClr val="000000"/>
                </a:solidFill>
                <a:latin typeface="Canva Sans"/>
              </a:rPr>
              <a:t>Type: Software</a:t>
            </a:r>
          </a:p>
        </p:txBody>
      </p:sp>
      <p:sp>
        <p:nvSpPr>
          <p:cNvPr name="TextBox 9" id="9"/>
          <p:cNvSpPr txBox="true"/>
          <p:nvPr/>
        </p:nvSpPr>
        <p:spPr>
          <a:xfrm rot="0">
            <a:off x="11851026" y="2720488"/>
            <a:ext cx="5089089"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Place of Project</a:t>
            </a:r>
          </a:p>
        </p:txBody>
      </p:sp>
      <p:sp>
        <p:nvSpPr>
          <p:cNvPr name="AutoShape 10" id="10"/>
          <p:cNvSpPr/>
          <p:nvPr/>
        </p:nvSpPr>
        <p:spPr>
          <a:xfrm rot="0">
            <a:off x="1019100" y="0"/>
            <a:ext cx="9600" cy="10287000"/>
          </a:xfrm>
          <a:prstGeom prst="rect">
            <a:avLst/>
          </a:prstGeom>
          <a:solidFill>
            <a:srgbClr val="000000"/>
          </a:solidFill>
        </p:spPr>
      </p:sp>
      <p:grpSp>
        <p:nvGrpSpPr>
          <p:cNvPr name="Group 11" id="11"/>
          <p:cNvGrpSpPr/>
          <p:nvPr/>
        </p:nvGrpSpPr>
        <p:grpSpPr>
          <a:xfrm rot="0">
            <a:off x="356591" y="5022346"/>
            <a:ext cx="303158" cy="242308"/>
            <a:chOff x="0" y="0"/>
            <a:chExt cx="404210" cy="323078"/>
          </a:xfrm>
        </p:grpSpPr>
        <p:sp>
          <p:nvSpPr>
            <p:cNvPr name="AutoShape 12" id="12"/>
            <p:cNvSpPr/>
            <p:nvPr/>
          </p:nvSpPr>
          <p:spPr>
            <a:xfrm rot="0">
              <a:off x="0" y="0"/>
              <a:ext cx="404210" cy="37495"/>
            </a:xfrm>
            <a:prstGeom prst="rect">
              <a:avLst/>
            </a:prstGeom>
            <a:solidFill>
              <a:srgbClr val="000000"/>
            </a:solidFill>
          </p:spPr>
        </p:sp>
        <p:sp>
          <p:nvSpPr>
            <p:cNvPr name="AutoShape 13" id="13"/>
            <p:cNvSpPr/>
            <p:nvPr/>
          </p:nvSpPr>
          <p:spPr>
            <a:xfrm rot="0">
              <a:off x="0" y="142791"/>
              <a:ext cx="404210" cy="37495"/>
            </a:xfrm>
            <a:prstGeom prst="rect">
              <a:avLst/>
            </a:prstGeom>
            <a:solidFill>
              <a:srgbClr val="000000"/>
            </a:solidFill>
          </p:spPr>
        </p:sp>
        <p:sp>
          <p:nvSpPr>
            <p:cNvPr name="AutoShape 14" id="14"/>
            <p:cNvSpPr/>
            <p:nvPr/>
          </p:nvSpPr>
          <p:spPr>
            <a:xfrm rot="0">
              <a:off x="0" y="285583"/>
              <a:ext cx="404210" cy="37495"/>
            </a:xfrm>
            <a:prstGeom prst="rect">
              <a:avLst/>
            </a:prstGeom>
            <a:solidFill>
              <a:srgbClr val="000000"/>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0"/>
            <a:ext cx="9600" cy="10287000"/>
          </a:xfrm>
          <a:prstGeom prst="rect">
            <a:avLst/>
          </a:prstGeom>
          <a:solidFill>
            <a:srgbClr val="000000"/>
          </a:solidFill>
        </p:spPr>
      </p:sp>
      <p:grpSp>
        <p:nvGrpSpPr>
          <p:cNvPr name="Group 3" id="3"/>
          <p:cNvGrpSpPr/>
          <p:nvPr/>
        </p:nvGrpSpPr>
        <p:grpSpPr>
          <a:xfrm rot="0">
            <a:off x="356591" y="5022346"/>
            <a:ext cx="303158" cy="242308"/>
            <a:chOff x="0" y="0"/>
            <a:chExt cx="404210" cy="323078"/>
          </a:xfrm>
        </p:grpSpPr>
        <p:sp>
          <p:nvSpPr>
            <p:cNvPr name="AutoShape 4" id="4"/>
            <p:cNvSpPr/>
            <p:nvPr/>
          </p:nvSpPr>
          <p:spPr>
            <a:xfrm rot="0">
              <a:off x="0" y="0"/>
              <a:ext cx="404210" cy="37495"/>
            </a:xfrm>
            <a:prstGeom prst="rect">
              <a:avLst/>
            </a:prstGeom>
            <a:solidFill>
              <a:srgbClr val="000000"/>
            </a:solidFill>
          </p:spPr>
        </p:sp>
        <p:sp>
          <p:nvSpPr>
            <p:cNvPr name="AutoShape 5" id="5"/>
            <p:cNvSpPr/>
            <p:nvPr/>
          </p:nvSpPr>
          <p:spPr>
            <a:xfrm rot="0">
              <a:off x="0" y="142791"/>
              <a:ext cx="404210" cy="37495"/>
            </a:xfrm>
            <a:prstGeom prst="rect">
              <a:avLst/>
            </a:prstGeom>
            <a:solidFill>
              <a:srgbClr val="000000"/>
            </a:solidFill>
          </p:spPr>
        </p:sp>
        <p:sp>
          <p:nvSpPr>
            <p:cNvPr name="AutoShape 6" id="6"/>
            <p:cNvSpPr/>
            <p:nvPr/>
          </p:nvSpPr>
          <p:spPr>
            <a:xfrm rot="0">
              <a:off x="0" y="285583"/>
              <a:ext cx="404210" cy="37495"/>
            </a:xfrm>
            <a:prstGeom prst="rect">
              <a:avLst/>
            </a:prstGeom>
            <a:solidFill>
              <a:srgbClr val="000000"/>
            </a:solidFill>
          </p:spPr>
        </p:sp>
      </p:grpSp>
      <p:sp>
        <p:nvSpPr>
          <p:cNvPr name="TextBox 7" id="7"/>
          <p:cNvSpPr txBox="true"/>
          <p:nvPr/>
        </p:nvSpPr>
        <p:spPr>
          <a:xfrm rot="0">
            <a:off x="2062222" y="1066792"/>
            <a:ext cx="11019092" cy="1234276"/>
          </a:xfrm>
          <a:prstGeom prst="rect">
            <a:avLst/>
          </a:prstGeom>
        </p:spPr>
        <p:txBody>
          <a:bodyPr anchor="t" rtlCol="false" tIns="0" lIns="0" bIns="0" rIns="0">
            <a:spAutoFit/>
          </a:bodyPr>
          <a:lstStyle/>
          <a:p>
            <a:pPr algn="just">
              <a:lnSpc>
                <a:spcPts val="8640"/>
              </a:lnSpc>
            </a:pPr>
            <a:r>
              <a:rPr lang="en-US" sz="7200">
                <a:solidFill>
                  <a:srgbClr val="000000"/>
                </a:solidFill>
                <a:latin typeface="Kollektif"/>
              </a:rPr>
              <a:t>Problem Statement</a:t>
            </a:r>
          </a:p>
        </p:txBody>
      </p:sp>
      <p:grpSp>
        <p:nvGrpSpPr>
          <p:cNvPr name="Group 8" id="8"/>
          <p:cNvGrpSpPr/>
          <p:nvPr/>
        </p:nvGrpSpPr>
        <p:grpSpPr>
          <a:xfrm rot="0">
            <a:off x="1190841" y="1411327"/>
            <a:ext cx="10119510" cy="3853327"/>
            <a:chOff x="0" y="0"/>
            <a:chExt cx="13492680" cy="5137770"/>
          </a:xfrm>
        </p:grpSpPr>
        <p:sp>
          <p:nvSpPr>
            <p:cNvPr name="TextBox 9" id="9"/>
            <p:cNvSpPr txBox="true"/>
            <p:nvPr/>
          </p:nvSpPr>
          <p:spPr>
            <a:xfrm rot="0">
              <a:off x="0" y="-123825"/>
              <a:ext cx="13492680" cy="1019856"/>
            </a:xfrm>
            <a:prstGeom prst="rect">
              <a:avLst/>
            </a:prstGeom>
          </p:spPr>
          <p:txBody>
            <a:bodyPr anchor="t" rtlCol="false" tIns="0" lIns="0" bIns="0" rIns="0">
              <a:spAutoFit/>
            </a:bodyPr>
            <a:lstStyle/>
            <a:p>
              <a:pPr>
                <a:lnSpc>
                  <a:spcPts val="5793"/>
                </a:lnSpc>
              </a:pPr>
            </a:p>
          </p:txBody>
        </p:sp>
        <p:sp>
          <p:nvSpPr>
            <p:cNvPr name="TextBox 10" id="10"/>
            <p:cNvSpPr txBox="true"/>
            <p:nvPr/>
          </p:nvSpPr>
          <p:spPr>
            <a:xfrm rot="0">
              <a:off x="0" y="1888571"/>
              <a:ext cx="13492680" cy="3249199"/>
            </a:xfrm>
            <a:prstGeom prst="rect">
              <a:avLst/>
            </a:prstGeom>
          </p:spPr>
          <p:txBody>
            <a:bodyPr anchor="t" rtlCol="false" tIns="0" lIns="0" bIns="0" rIns="0">
              <a:spAutoFit/>
            </a:bodyPr>
            <a:lstStyle/>
            <a:p>
              <a:pPr marL="761660" indent="-380830" lvl="1">
                <a:lnSpc>
                  <a:spcPts val="4938"/>
                </a:lnSpc>
                <a:buFont typeface="Arial"/>
                <a:buChar char="•"/>
              </a:pPr>
              <a:r>
                <a:rPr lang="en-US" sz="3527" spc="35">
                  <a:solidFill>
                    <a:srgbClr val="000000"/>
                  </a:solidFill>
                  <a:latin typeface="Canva Sans"/>
                </a:rPr>
                <a:t>During the coruse of college, one has to visit college website for different resources (link to library, erp, know course policy, pay fee payment).</a:t>
              </a:r>
            </a:p>
          </p:txBody>
        </p:sp>
      </p:grpSp>
      <p:pic>
        <p:nvPicPr>
          <p:cNvPr name="Picture 11" id="11"/>
          <p:cNvPicPr>
            <a:picLocks noChangeAspect="true"/>
          </p:cNvPicPr>
          <p:nvPr/>
        </p:nvPicPr>
        <p:blipFill>
          <a:blip r:embed="rId2">
            <a:alphaModFix amt="79000"/>
          </a:blip>
          <a:srcRect l="0" t="0" r="0" b="0"/>
          <a:stretch>
            <a:fillRect/>
          </a:stretch>
        </p:blipFill>
        <p:spPr>
          <a:xfrm flipH="false" flipV="false" rot="1895221">
            <a:off x="10549243" y="-3212594"/>
            <a:ext cx="8100367" cy="6733430"/>
          </a:xfrm>
          <a:prstGeom prst="rect">
            <a:avLst/>
          </a:prstGeom>
        </p:spPr>
      </p:pic>
      <p:pic>
        <p:nvPicPr>
          <p:cNvPr name="Picture 12" id="12"/>
          <p:cNvPicPr>
            <a:picLocks noChangeAspect="true"/>
          </p:cNvPicPr>
          <p:nvPr/>
        </p:nvPicPr>
        <p:blipFill>
          <a:blip r:embed="rId3"/>
          <a:srcRect l="0" t="0" r="0" b="0"/>
          <a:stretch>
            <a:fillRect/>
          </a:stretch>
        </p:blipFill>
        <p:spPr>
          <a:xfrm flipH="false" flipV="false" rot="0">
            <a:off x="11462891" y="512408"/>
            <a:ext cx="6273070" cy="3577320"/>
          </a:xfrm>
          <a:prstGeom prst="rect">
            <a:avLst/>
          </a:prstGeom>
        </p:spPr>
      </p:pic>
      <p:pic>
        <p:nvPicPr>
          <p:cNvPr name="Picture 13" id="13"/>
          <p:cNvPicPr>
            <a:picLocks noChangeAspect="true"/>
          </p:cNvPicPr>
          <p:nvPr/>
        </p:nvPicPr>
        <p:blipFill>
          <a:blip r:embed="rId4"/>
          <a:srcRect l="0" t="0" r="0" b="0"/>
          <a:stretch>
            <a:fillRect/>
          </a:stretch>
        </p:blipFill>
        <p:spPr>
          <a:xfrm flipH="false" flipV="false" rot="0">
            <a:off x="10943192" y="6564842"/>
            <a:ext cx="6995431" cy="3198554"/>
          </a:xfrm>
          <a:prstGeom prst="rect">
            <a:avLst/>
          </a:prstGeom>
        </p:spPr>
      </p:pic>
      <p:sp>
        <p:nvSpPr>
          <p:cNvPr name="TextBox 14" id="14"/>
          <p:cNvSpPr txBox="true"/>
          <p:nvPr/>
        </p:nvSpPr>
        <p:spPr>
          <a:xfrm rot="0">
            <a:off x="1190841" y="5616486"/>
            <a:ext cx="10119510" cy="298069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The problem that we will solve is to </a:t>
            </a:r>
            <a:r>
              <a:rPr lang="en-US" sz="3399">
                <a:solidFill>
                  <a:srgbClr val="000000"/>
                </a:solidFill>
                <a:latin typeface="Canva Sans Bold"/>
              </a:rPr>
              <a:t>"provide better, quick and relevant access to different resources that college provide online" </a:t>
            </a:r>
            <a:r>
              <a:rPr lang="en-US" sz="3399">
                <a:solidFill>
                  <a:srgbClr val="000000"/>
                </a:solidFill>
                <a:latin typeface="Canva Sans"/>
              </a:rPr>
              <a:t>based on the search query of the individual.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0"/>
            <a:ext cx="9600" cy="10287000"/>
          </a:xfrm>
          <a:prstGeom prst="rect">
            <a:avLst/>
          </a:prstGeom>
          <a:solidFill>
            <a:srgbClr val="000000"/>
          </a:solidFill>
        </p:spPr>
      </p:sp>
      <p:grpSp>
        <p:nvGrpSpPr>
          <p:cNvPr name="Group 3" id="3"/>
          <p:cNvGrpSpPr/>
          <p:nvPr/>
        </p:nvGrpSpPr>
        <p:grpSpPr>
          <a:xfrm rot="0">
            <a:off x="356591" y="5022346"/>
            <a:ext cx="303158" cy="242308"/>
            <a:chOff x="0" y="0"/>
            <a:chExt cx="404210" cy="323078"/>
          </a:xfrm>
        </p:grpSpPr>
        <p:sp>
          <p:nvSpPr>
            <p:cNvPr name="AutoShape 4" id="4"/>
            <p:cNvSpPr/>
            <p:nvPr/>
          </p:nvSpPr>
          <p:spPr>
            <a:xfrm rot="0">
              <a:off x="0" y="0"/>
              <a:ext cx="404210" cy="37495"/>
            </a:xfrm>
            <a:prstGeom prst="rect">
              <a:avLst/>
            </a:prstGeom>
            <a:solidFill>
              <a:srgbClr val="000000"/>
            </a:solidFill>
          </p:spPr>
        </p:sp>
        <p:sp>
          <p:nvSpPr>
            <p:cNvPr name="AutoShape 5" id="5"/>
            <p:cNvSpPr/>
            <p:nvPr/>
          </p:nvSpPr>
          <p:spPr>
            <a:xfrm rot="0">
              <a:off x="0" y="142791"/>
              <a:ext cx="404210" cy="37495"/>
            </a:xfrm>
            <a:prstGeom prst="rect">
              <a:avLst/>
            </a:prstGeom>
            <a:solidFill>
              <a:srgbClr val="000000"/>
            </a:solidFill>
          </p:spPr>
        </p:sp>
        <p:sp>
          <p:nvSpPr>
            <p:cNvPr name="AutoShape 6" id="6"/>
            <p:cNvSpPr/>
            <p:nvPr/>
          </p:nvSpPr>
          <p:spPr>
            <a:xfrm rot="0">
              <a:off x="0" y="285583"/>
              <a:ext cx="404210" cy="37495"/>
            </a:xfrm>
            <a:prstGeom prst="rect">
              <a:avLst/>
            </a:prstGeom>
            <a:solidFill>
              <a:srgbClr val="000000"/>
            </a:solidFill>
          </p:spPr>
        </p:sp>
      </p:grpSp>
      <p:pic>
        <p:nvPicPr>
          <p:cNvPr name="Picture 7" id="7"/>
          <p:cNvPicPr>
            <a:picLocks noChangeAspect="true"/>
          </p:cNvPicPr>
          <p:nvPr/>
        </p:nvPicPr>
        <p:blipFill>
          <a:blip r:embed="rId2">
            <a:alphaModFix amt="79000"/>
          </a:blip>
          <a:srcRect l="0" t="0" r="0" b="0"/>
          <a:stretch>
            <a:fillRect/>
          </a:stretch>
        </p:blipFill>
        <p:spPr>
          <a:xfrm flipH="false" flipV="false" rot="1895221">
            <a:off x="10549243" y="-3212594"/>
            <a:ext cx="8100367" cy="6733430"/>
          </a:xfrm>
          <a:prstGeom prst="rect">
            <a:avLst/>
          </a:prstGeom>
        </p:spPr>
      </p:pic>
      <p:pic>
        <p:nvPicPr>
          <p:cNvPr name="Picture 8" id="8"/>
          <p:cNvPicPr>
            <a:picLocks noChangeAspect="true"/>
          </p:cNvPicPr>
          <p:nvPr/>
        </p:nvPicPr>
        <p:blipFill>
          <a:blip r:embed="rId3"/>
          <a:srcRect l="0" t="0" r="0" b="0"/>
          <a:stretch>
            <a:fillRect/>
          </a:stretch>
        </p:blipFill>
        <p:spPr>
          <a:xfrm flipH="false" flipV="false" rot="0">
            <a:off x="10238918" y="2081993"/>
            <a:ext cx="6258059" cy="3858669"/>
          </a:xfrm>
          <a:prstGeom prst="rect">
            <a:avLst/>
          </a:prstGeom>
        </p:spPr>
      </p:pic>
      <p:pic>
        <p:nvPicPr>
          <p:cNvPr name="Picture 9" id="9"/>
          <p:cNvPicPr>
            <a:picLocks noChangeAspect="true"/>
          </p:cNvPicPr>
          <p:nvPr/>
        </p:nvPicPr>
        <p:blipFill>
          <a:blip r:embed="rId4"/>
          <a:srcRect l="0" t="0" r="0" b="0"/>
          <a:stretch>
            <a:fillRect/>
          </a:stretch>
        </p:blipFill>
        <p:spPr>
          <a:xfrm flipH="false" flipV="false" rot="0">
            <a:off x="10238918" y="6514201"/>
            <a:ext cx="6702598" cy="3303609"/>
          </a:xfrm>
          <a:prstGeom prst="rect">
            <a:avLst/>
          </a:prstGeom>
        </p:spPr>
      </p:pic>
      <p:sp>
        <p:nvSpPr>
          <p:cNvPr name="TextBox 10" id="10"/>
          <p:cNvSpPr txBox="true"/>
          <p:nvPr/>
        </p:nvSpPr>
        <p:spPr>
          <a:xfrm rot="0">
            <a:off x="2062222" y="1066792"/>
            <a:ext cx="11019092" cy="1234276"/>
          </a:xfrm>
          <a:prstGeom prst="rect">
            <a:avLst/>
          </a:prstGeom>
        </p:spPr>
        <p:txBody>
          <a:bodyPr anchor="t" rtlCol="false" tIns="0" lIns="0" bIns="0" rIns="0">
            <a:spAutoFit/>
          </a:bodyPr>
          <a:lstStyle/>
          <a:p>
            <a:pPr algn="just">
              <a:lnSpc>
                <a:spcPts val="8640"/>
              </a:lnSpc>
            </a:pPr>
            <a:r>
              <a:rPr lang="en-US" sz="7200">
                <a:solidFill>
                  <a:srgbClr val="000000"/>
                </a:solidFill>
                <a:latin typeface="Kollektif"/>
              </a:rPr>
              <a:t>Motivation</a:t>
            </a:r>
          </a:p>
        </p:txBody>
      </p:sp>
      <p:grpSp>
        <p:nvGrpSpPr>
          <p:cNvPr name="Group 11" id="11"/>
          <p:cNvGrpSpPr/>
          <p:nvPr/>
        </p:nvGrpSpPr>
        <p:grpSpPr>
          <a:xfrm rot="0">
            <a:off x="1283299" y="2081993"/>
            <a:ext cx="8336495" cy="2279635"/>
            <a:chOff x="0" y="0"/>
            <a:chExt cx="11115326" cy="3039513"/>
          </a:xfrm>
        </p:grpSpPr>
        <p:sp>
          <p:nvSpPr>
            <p:cNvPr name="TextBox 12" id="12"/>
            <p:cNvSpPr txBox="true"/>
            <p:nvPr/>
          </p:nvSpPr>
          <p:spPr>
            <a:xfrm rot="0">
              <a:off x="0" y="-95250"/>
              <a:ext cx="11115326" cy="723387"/>
            </a:xfrm>
            <a:prstGeom prst="rect">
              <a:avLst/>
            </a:prstGeom>
          </p:spPr>
          <p:txBody>
            <a:bodyPr anchor="t" rtlCol="false" tIns="0" lIns="0" bIns="0" rIns="0">
              <a:spAutoFit/>
            </a:bodyPr>
            <a:lstStyle/>
            <a:p>
              <a:pPr>
                <a:lnSpc>
                  <a:spcPts val="4061"/>
                </a:lnSpc>
              </a:pPr>
            </a:p>
          </p:txBody>
        </p:sp>
        <p:sp>
          <p:nvSpPr>
            <p:cNvPr name="TextBox 13" id="13"/>
            <p:cNvSpPr txBox="true"/>
            <p:nvPr/>
          </p:nvSpPr>
          <p:spPr>
            <a:xfrm rot="0">
              <a:off x="0" y="1332568"/>
              <a:ext cx="11115326" cy="1706945"/>
            </a:xfrm>
            <a:prstGeom prst="rect">
              <a:avLst/>
            </a:prstGeom>
          </p:spPr>
          <p:txBody>
            <a:bodyPr anchor="t" rtlCol="false" tIns="0" lIns="0" bIns="0" rIns="0">
              <a:spAutoFit/>
            </a:bodyPr>
            <a:lstStyle/>
            <a:p>
              <a:pPr marL="533940" indent="-266970" lvl="1">
                <a:lnSpc>
                  <a:spcPts val="3462"/>
                </a:lnSpc>
                <a:buFont typeface="Arial"/>
                <a:buChar char="•"/>
              </a:pPr>
              <a:r>
                <a:rPr lang="en-US" sz="2473" spc="24">
                  <a:solidFill>
                    <a:srgbClr val="000000"/>
                  </a:solidFill>
                  <a:latin typeface="Canva Sans"/>
                </a:rPr>
                <a:t>It is based upon Real life scenario- while searching for various links like library, ERP, fee payment on IIITD but still not able to find it.</a:t>
              </a:r>
            </a:p>
          </p:txBody>
        </p:sp>
      </p:grpSp>
      <p:sp>
        <p:nvSpPr>
          <p:cNvPr name="TextBox 14" id="14"/>
          <p:cNvSpPr txBox="true"/>
          <p:nvPr/>
        </p:nvSpPr>
        <p:spPr>
          <a:xfrm rot="0">
            <a:off x="1283299" y="4710290"/>
            <a:ext cx="8336495" cy="165354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00000"/>
                </a:solidFill>
                <a:latin typeface="Canva Sans"/>
              </a:rPr>
              <a:t>The  webpage of  IIITD- resources only provide  link to course description and regulation. No mention of link to online library or techtree or any study material.</a:t>
            </a:r>
          </a:p>
        </p:txBody>
      </p:sp>
      <p:sp>
        <p:nvSpPr>
          <p:cNvPr name="TextBox 15" id="15"/>
          <p:cNvSpPr txBox="true"/>
          <p:nvPr/>
        </p:nvSpPr>
        <p:spPr>
          <a:xfrm rot="0">
            <a:off x="1283299" y="6931566"/>
            <a:ext cx="8336495" cy="123444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00000"/>
                </a:solidFill>
                <a:latin typeface="Canva Sans"/>
              </a:rPr>
              <a:t>Spending so much time  on finding links to different sections like Student Rources and still not able to find it.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845080" y="2139064"/>
            <a:ext cx="7723869" cy="6276404"/>
          </a:xfrm>
          <a:prstGeom prst="rect">
            <a:avLst/>
          </a:prstGeom>
        </p:spPr>
      </p:pic>
      <p:sp>
        <p:nvSpPr>
          <p:cNvPr name="TextBox 3" id="3"/>
          <p:cNvSpPr txBox="true"/>
          <p:nvPr/>
        </p:nvSpPr>
        <p:spPr>
          <a:xfrm rot="0">
            <a:off x="2158976" y="2320643"/>
            <a:ext cx="9084629" cy="7181215"/>
          </a:xfrm>
          <a:prstGeom prst="rect">
            <a:avLst/>
          </a:prstGeom>
        </p:spPr>
        <p:txBody>
          <a:bodyPr anchor="t" rtlCol="false" tIns="0" lIns="0" bIns="0" rIns="0">
            <a:spAutoFit/>
          </a:bodyPr>
          <a:lstStyle/>
          <a:p>
            <a:pPr algn="just">
              <a:lnSpc>
                <a:spcPts val="4759"/>
              </a:lnSpc>
            </a:pPr>
            <a:r>
              <a:rPr lang="en-US" sz="3399">
                <a:solidFill>
                  <a:srgbClr val="000000"/>
                </a:solidFill>
                <a:latin typeface="Canva Sans"/>
              </a:rPr>
              <a:t>   Better and Faster result</a:t>
            </a:r>
          </a:p>
          <a:p>
            <a:pPr algn="just">
              <a:lnSpc>
                <a:spcPts val="4759"/>
              </a:lnSpc>
            </a:pPr>
          </a:p>
          <a:p>
            <a:pPr algn="just">
              <a:lnSpc>
                <a:spcPts val="4759"/>
              </a:lnSpc>
            </a:pPr>
            <a:r>
              <a:rPr lang="en-US" sz="3399">
                <a:solidFill>
                  <a:srgbClr val="000000"/>
                </a:solidFill>
                <a:latin typeface="Canva Sans"/>
              </a:rPr>
              <a:t>   Error and Optimization</a:t>
            </a:r>
          </a:p>
          <a:p>
            <a:pPr algn="just">
              <a:lnSpc>
                <a:spcPts val="4759"/>
              </a:lnSpc>
            </a:pPr>
          </a:p>
          <a:p>
            <a:pPr algn="just">
              <a:lnSpc>
                <a:spcPts val="4759"/>
              </a:lnSpc>
            </a:pPr>
            <a:r>
              <a:rPr lang="en-US" sz="3399">
                <a:solidFill>
                  <a:srgbClr val="000000"/>
                </a:solidFill>
                <a:latin typeface="Canva Sans"/>
              </a:rPr>
              <a:t>   Feasibility</a:t>
            </a:r>
          </a:p>
          <a:p>
            <a:pPr algn="just">
              <a:lnSpc>
                <a:spcPts val="4759"/>
              </a:lnSpc>
            </a:pPr>
          </a:p>
          <a:p>
            <a:pPr algn="just">
              <a:lnSpc>
                <a:spcPts val="4759"/>
              </a:lnSpc>
            </a:pPr>
            <a:r>
              <a:rPr lang="en-US" sz="3399">
                <a:solidFill>
                  <a:srgbClr val="000000"/>
                </a:solidFill>
                <a:latin typeface="Canva Sans"/>
              </a:rPr>
              <a:t>   Simple Search engine</a:t>
            </a:r>
          </a:p>
          <a:p>
            <a:pPr algn="just">
              <a:lnSpc>
                <a:spcPts val="4759"/>
              </a:lnSpc>
            </a:pPr>
          </a:p>
          <a:p>
            <a:pPr algn="just">
              <a:lnSpc>
                <a:spcPts val="4759"/>
              </a:lnSpc>
            </a:pPr>
            <a:r>
              <a:rPr lang="en-US" sz="3399">
                <a:solidFill>
                  <a:srgbClr val="000000"/>
                </a:solidFill>
                <a:latin typeface="Canva Sans"/>
              </a:rPr>
              <a:t>   Create a simple UI</a:t>
            </a:r>
          </a:p>
          <a:p>
            <a:pPr algn="just">
              <a:lnSpc>
                <a:spcPts val="4759"/>
              </a:lnSpc>
            </a:pPr>
          </a:p>
          <a:p>
            <a:pPr algn="just">
              <a:lnSpc>
                <a:spcPts val="4759"/>
              </a:lnSpc>
            </a:pPr>
            <a:r>
              <a:rPr lang="en-US" sz="3399">
                <a:solidFill>
                  <a:srgbClr val="000000"/>
                </a:solidFill>
                <a:latin typeface="Canva Sans"/>
              </a:rPr>
              <a:t>   Elimination</a:t>
            </a:r>
          </a:p>
          <a:p>
            <a:pPr algn="just">
              <a:lnSpc>
                <a:spcPts val="4759"/>
              </a:lnSpc>
            </a:pP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73551" y="2289518"/>
            <a:ext cx="748888" cy="748888"/>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73551" y="3505132"/>
            <a:ext cx="748888" cy="748888"/>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557092" y="4720745"/>
            <a:ext cx="757118" cy="757118"/>
          </a:xfrm>
          <a:prstGeom prst="rect">
            <a:avLst/>
          </a:prstGeom>
        </p:spPr>
      </p:pic>
      <p:pic>
        <p:nvPicPr>
          <p:cNvPr name="Picture 7" id="7"/>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565321" y="5944588"/>
            <a:ext cx="748888" cy="748888"/>
          </a:xfrm>
          <a:prstGeom prst="rect">
            <a:avLst/>
          </a:prstGeom>
        </p:spPr>
      </p:pic>
      <p:pic>
        <p:nvPicPr>
          <p:cNvPr name="Picture 8" id="8"/>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573551" y="7061446"/>
            <a:ext cx="757118" cy="757118"/>
          </a:xfrm>
          <a:prstGeom prst="rect">
            <a:avLst/>
          </a:prstGeom>
        </p:spPr>
      </p:pic>
      <p:pic>
        <p:nvPicPr>
          <p:cNvPr name="Picture 9" id="9"/>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581453" y="8285289"/>
            <a:ext cx="749216" cy="756708"/>
          </a:xfrm>
          <a:prstGeom prst="rect">
            <a:avLst/>
          </a:prstGeom>
        </p:spPr>
      </p:pic>
      <p:sp>
        <p:nvSpPr>
          <p:cNvPr name="TextBox 10" id="10"/>
          <p:cNvSpPr txBox="true"/>
          <p:nvPr/>
        </p:nvSpPr>
        <p:spPr>
          <a:xfrm rot="0">
            <a:off x="1627129" y="828675"/>
            <a:ext cx="3014067" cy="991870"/>
          </a:xfrm>
          <a:prstGeom prst="rect">
            <a:avLst/>
          </a:prstGeom>
        </p:spPr>
        <p:txBody>
          <a:bodyPr anchor="t" rtlCol="false" tIns="0" lIns="0" bIns="0" rIns="0">
            <a:spAutoFit/>
          </a:bodyPr>
          <a:lstStyle/>
          <a:p>
            <a:pPr algn="ctr">
              <a:lnSpc>
                <a:spcPts val="7279"/>
              </a:lnSpc>
            </a:pPr>
            <a:r>
              <a:rPr lang="en-US" sz="5199">
                <a:solidFill>
                  <a:srgbClr val="000000"/>
                </a:solidFill>
                <a:latin typeface="Kollektif Bold"/>
              </a:rPr>
              <a:t>Objective</a:t>
            </a:r>
          </a:p>
        </p:txBody>
      </p:sp>
      <p:pic>
        <p:nvPicPr>
          <p:cNvPr name="Picture 11" id="11"/>
          <p:cNvPicPr>
            <a:picLocks noChangeAspect="true"/>
          </p:cNvPicPr>
          <p:nvPr/>
        </p:nvPicPr>
        <p:blipFill>
          <a:blip r:embed="rId15">
            <a:alphaModFix amt="79000"/>
          </a:blip>
          <a:srcRect l="0" t="0" r="0" b="0"/>
          <a:stretch>
            <a:fillRect/>
          </a:stretch>
        </p:blipFill>
        <p:spPr>
          <a:xfrm flipH="false" flipV="false" rot="1895221">
            <a:off x="10549243" y="-3212594"/>
            <a:ext cx="8100367" cy="6733430"/>
          </a:xfrm>
          <a:prstGeom prst="rect">
            <a:avLst/>
          </a:prstGeom>
        </p:spPr>
      </p:pic>
      <p:grpSp>
        <p:nvGrpSpPr>
          <p:cNvPr name="Group 12" id="12"/>
          <p:cNvGrpSpPr/>
          <p:nvPr/>
        </p:nvGrpSpPr>
        <p:grpSpPr>
          <a:xfrm rot="0">
            <a:off x="356591" y="5022346"/>
            <a:ext cx="303158" cy="242308"/>
            <a:chOff x="0" y="0"/>
            <a:chExt cx="404210" cy="323078"/>
          </a:xfrm>
        </p:grpSpPr>
        <p:sp>
          <p:nvSpPr>
            <p:cNvPr name="AutoShape 13" id="13"/>
            <p:cNvSpPr/>
            <p:nvPr/>
          </p:nvSpPr>
          <p:spPr>
            <a:xfrm rot="0">
              <a:off x="0" y="0"/>
              <a:ext cx="404210" cy="37495"/>
            </a:xfrm>
            <a:prstGeom prst="rect">
              <a:avLst/>
            </a:prstGeom>
            <a:solidFill>
              <a:srgbClr val="000000"/>
            </a:solidFill>
          </p:spPr>
        </p:sp>
        <p:sp>
          <p:nvSpPr>
            <p:cNvPr name="AutoShape 14" id="14"/>
            <p:cNvSpPr/>
            <p:nvPr/>
          </p:nvSpPr>
          <p:spPr>
            <a:xfrm rot="0">
              <a:off x="0" y="142791"/>
              <a:ext cx="404210" cy="37495"/>
            </a:xfrm>
            <a:prstGeom prst="rect">
              <a:avLst/>
            </a:prstGeom>
            <a:solidFill>
              <a:srgbClr val="000000"/>
            </a:solidFill>
          </p:spPr>
        </p:sp>
        <p:sp>
          <p:nvSpPr>
            <p:cNvPr name="AutoShape 15" id="15"/>
            <p:cNvSpPr/>
            <p:nvPr/>
          </p:nvSpPr>
          <p:spPr>
            <a:xfrm rot="0">
              <a:off x="0" y="285583"/>
              <a:ext cx="404210" cy="37495"/>
            </a:xfrm>
            <a:prstGeom prst="rect">
              <a:avLst/>
            </a:prstGeom>
            <a:solidFill>
              <a:srgbClr val="000000"/>
            </a:solidFill>
          </p:spPr>
        </p:sp>
      </p:grpSp>
      <p:sp>
        <p:nvSpPr>
          <p:cNvPr name="AutoShape 16" id="16"/>
          <p:cNvSpPr/>
          <p:nvPr/>
        </p:nvSpPr>
        <p:spPr>
          <a:xfrm rot="0">
            <a:off x="1019100" y="0"/>
            <a:ext cx="9600" cy="10287000"/>
          </a:xfrm>
          <a:prstGeom prst="rect">
            <a:avLst/>
          </a:prstGeom>
          <a:solidFill>
            <a:srgbClr val="000000"/>
          </a:solid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0"/>
            <a:ext cx="9600" cy="10287000"/>
          </a:xfrm>
          <a:prstGeom prst="rect">
            <a:avLst/>
          </a:prstGeom>
          <a:solidFill>
            <a:srgbClr val="000000"/>
          </a:solidFill>
        </p:spPr>
      </p:sp>
      <p:grpSp>
        <p:nvGrpSpPr>
          <p:cNvPr name="Group 3" id="3"/>
          <p:cNvGrpSpPr/>
          <p:nvPr/>
        </p:nvGrpSpPr>
        <p:grpSpPr>
          <a:xfrm rot="0">
            <a:off x="356591" y="5022346"/>
            <a:ext cx="303158" cy="242308"/>
            <a:chOff x="0" y="0"/>
            <a:chExt cx="404210" cy="323078"/>
          </a:xfrm>
        </p:grpSpPr>
        <p:sp>
          <p:nvSpPr>
            <p:cNvPr name="AutoShape 4" id="4"/>
            <p:cNvSpPr/>
            <p:nvPr/>
          </p:nvSpPr>
          <p:spPr>
            <a:xfrm rot="0">
              <a:off x="0" y="0"/>
              <a:ext cx="404210" cy="37495"/>
            </a:xfrm>
            <a:prstGeom prst="rect">
              <a:avLst/>
            </a:prstGeom>
            <a:solidFill>
              <a:srgbClr val="000000"/>
            </a:solidFill>
          </p:spPr>
        </p:sp>
        <p:sp>
          <p:nvSpPr>
            <p:cNvPr name="AutoShape 5" id="5"/>
            <p:cNvSpPr/>
            <p:nvPr/>
          </p:nvSpPr>
          <p:spPr>
            <a:xfrm rot="0">
              <a:off x="0" y="142791"/>
              <a:ext cx="404210" cy="37495"/>
            </a:xfrm>
            <a:prstGeom prst="rect">
              <a:avLst/>
            </a:prstGeom>
            <a:solidFill>
              <a:srgbClr val="000000"/>
            </a:solidFill>
          </p:spPr>
        </p:sp>
        <p:sp>
          <p:nvSpPr>
            <p:cNvPr name="AutoShape 6" id="6"/>
            <p:cNvSpPr/>
            <p:nvPr/>
          </p:nvSpPr>
          <p:spPr>
            <a:xfrm rot="0">
              <a:off x="0" y="285583"/>
              <a:ext cx="404210" cy="37495"/>
            </a:xfrm>
            <a:prstGeom prst="rect">
              <a:avLst/>
            </a:prstGeom>
            <a:solidFill>
              <a:srgbClr val="000000"/>
            </a:solidFill>
          </p:spPr>
        </p:sp>
      </p:grpSp>
      <p:pic>
        <p:nvPicPr>
          <p:cNvPr name="Picture 7" id="7"/>
          <p:cNvPicPr>
            <a:picLocks noChangeAspect="true"/>
          </p:cNvPicPr>
          <p:nvPr/>
        </p:nvPicPr>
        <p:blipFill>
          <a:blip r:embed="rId2">
            <a:alphaModFix amt="79000"/>
          </a:blip>
          <a:srcRect l="0" t="0" r="0" b="0"/>
          <a:stretch>
            <a:fillRect/>
          </a:stretch>
        </p:blipFill>
        <p:spPr>
          <a:xfrm flipH="false" flipV="false" rot="1895221">
            <a:off x="10549243" y="-3212594"/>
            <a:ext cx="8100367" cy="6733430"/>
          </a:xfrm>
          <a:prstGeom prst="rect">
            <a:avLst/>
          </a:prstGeom>
        </p:spPr>
      </p:pic>
      <p:sp>
        <p:nvSpPr>
          <p:cNvPr name="TextBox 8" id="8"/>
          <p:cNvSpPr txBox="true"/>
          <p:nvPr/>
        </p:nvSpPr>
        <p:spPr>
          <a:xfrm rot="0">
            <a:off x="2062222" y="677598"/>
            <a:ext cx="11019092" cy="1234276"/>
          </a:xfrm>
          <a:prstGeom prst="rect">
            <a:avLst/>
          </a:prstGeom>
        </p:spPr>
        <p:txBody>
          <a:bodyPr anchor="t" rtlCol="false" tIns="0" lIns="0" bIns="0" rIns="0">
            <a:spAutoFit/>
          </a:bodyPr>
          <a:lstStyle/>
          <a:p>
            <a:pPr algn="just">
              <a:lnSpc>
                <a:spcPts val="8640"/>
              </a:lnSpc>
            </a:pPr>
            <a:r>
              <a:rPr lang="en-US" sz="7200">
                <a:solidFill>
                  <a:srgbClr val="000000"/>
                </a:solidFill>
                <a:latin typeface="Kollektif"/>
              </a:rPr>
              <a:t>Our Solution</a:t>
            </a:r>
          </a:p>
        </p:txBody>
      </p:sp>
      <p:sp>
        <p:nvSpPr>
          <p:cNvPr name="TextBox 9" id="9"/>
          <p:cNvSpPr txBox="true"/>
          <p:nvPr/>
        </p:nvSpPr>
        <p:spPr>
          <a:xfrm rot="0">
            <a:off x="1038300" y="2663724"/>
            <a:ext cx="5353680" cy="5380991"/>
          </a:xfrm>
          <a:prstGeom prst="rect">
            <a:avLst/>
          </a:prstGeom>
        </p:spPr>
        <p:txBody>
          <a:bodyPr anchor="t" rtlCol="false" tIns="0" lIns="0" bIns="0" rIns="0">
            <a:spAutoFit/>
          </a:bodyPr>
          <a:lstStyle/>
          <a:p>
            <a:pPr marL="734051" indent="-367026" lvl="1">
              <a:lnSpc>
                <a:spcPts val="4759"/>
              </a:lnSpc>
              <a:buFont typeface="Arial"/>
              <a:buChar char="•"/>
            </a:pPr>
            <a:r>
              <a:rPr lang="en-US" sz="3399" spc="33">
                <a:solidFill>
                  <a:srgbClr val="000000"/>
                </a:solidFill>
                <a:latin typeface="Canva Sans"/>
              </a:rPr>
              <a:t>Our solution is to "provide better, quick and relevant access to different resources that college provide online" based on the search query of the individual.</a:t>
            </a:r>
            <a:r>
              <a:rPr lang="en-US" sz="3399" spc="33">
                <a:solidFill>
                  <a:srgbClr val="000000"/>
                </a:solidFill>
                <a:latin typeface="Canva Sans"/>
              </a:rPr>
              <a:t> </a:t>
            </a:r>
          </a:p>
        </p:txBody>
      </p:sp>
      <p:sp>
        <p:nvSpPr>
          <p:cNvPr name="TextBox 10" id="10"/>
          <p:cNvSpPr txBox="true"/>
          <p:nvPr/>
        </p:nvSpPr>
        <p:spPr>
          <a:xfrm rot="0">
            <a:off x="6550292" y="2762885"/>
            <a:ext cx="5671084" cy="238061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Our web crawler will scrape data from the IIITd website and store them in a listed view.</a:t>
            </a:r>
          </a:p>
        </p:txBody>
      </p:sp>
      <p:sp>
        <p:nvSpPr>
          <p:cNvPr name="TextBox 11" id="11"/>
          <p:cNvSpPr txBox="true"/>
          <p:nvPr/>
        </p:nvSpPr>
        <p:spPr>
          <a:xfrm rot="0">
            <a:off x="6391980" y="6154473"/>
            <a:ext cx="5671084" cy="238061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When the user puts a query, it will search the scrapped list and give the result. </a:t>
            </a:r>
          </a:p>
        </p:txBody>
      </p:sp>
      <p:sp>
        <p:nvSpPr>
          <p:cNvPr name="TextBox 12" id="12"/>
          <p:cNvSpPr txBox="true"/>
          <p:nvPr/>
        </p:nvSpPr>
        <p:spPr>
          <a:xfrm rot="0">
            <a:off x="11917414" y="753798"/>
            <a:ext cx="5782030" cy="778129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Canva Sans"/>
              </a:rPr>
              <a:t>As our project is based on IIITD resources- it will only include things that are necessary for a student, like link to IIITD library, ERP, Techtree, etc.</a:t>
            </a:r>
          </a:p>
          <a:p>
            <a:pPr algn="just">
              <a:lnSpc>
                <a:spcPts val="4759"/>
              </a:lnSpc>
              <a:spcBef>
                <a:spcPct val="0"/>
              </a:spcBef>
            </a:pPr>
          </a:p>
          <a:p>
            <a:pPr algn="just" marL="734059" indent="-367030" lvl="1">
              <a:lnSpc>
                <a:spcPts val="4759"/>
              </a:lnSpc>
              <a:buFont typeface="Arial"/>
              <a:buChar char="•"/>
            </a:pPr>
            <a:r>
              <a:rPr lang="en-US" sz="3399">
                <a:solidFill>
                  <a:srgbClr val="000000"/>
                </a:solidFill>
                <a:latin typeface="Canva Sans"/>
              </a:rPr>
              <a:t>It will be open source so that user with the knowledge to coding can modify it according to his needs.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0"/>
            <a:ext cx="9600" cy="10287000"/>
          </a:xfrm>
          <a:prstGeom prst="rect">
            <a:avLst/>
          </a:prstGeom>
          <a:solidFill>
            <a:srgbClr val="000000"/>
          </a:solidFill>
        </p:spPr>
      </p:sp>
      <p:grpSp>
        <p:nvGrpSpPr>
          <p:cNvPr name="Group 3" id="3"/>
          <p:cNvGrpSpPr/>
          <p:nvPr/>
        </p:nvGrpSpPr>
        <p:grpSpPr>
          <a:xfrm rot="0">
            <a:off x="356591" y="5022346"/>
            <a:ext cx="303158" cy="242308"/>
            <a:chOff x="0" y="0"/>
            <a:chExt cx="404210" cy="323078"/>
          </a:xfrm>
        </p:grpSpPr>
        <p:sp>
          <p:nvSpPr>
            <p:cNvPr name="AutoShape 4" id="4"/>
            <p:cNvSpPr/>
            <p:nvPr/>
          </p:nvSpPr>
          <p:spPr>
            <a:xfrm rot="0">
              <a:off x="0" y="0"/>
              <a:ext cx="404210" cy="37495"/>
            </a:xfrm>
            <a:prstGeom prst="rect">
              <a:avLst/>
            </a:prstGeom>
            <a:solidFill>
              <a:srgbClr val="000000"/>
            </a:solidFill>
          </p:spPr>
        </p:sp>
        <p:sp>
          <p:nvSpPr>
            <p:cNvPr name="AutoShape 5" id="5"/>
            <p:cNvSpPr/>
            <p:nvPr/>
          </p:nvSpPr>
          <p:spPr>
            <a:xfrm rot="0">
              <a:off x="0" y="142791"/>
              <a:ext cx="404210" cy="37495"/>
            </a:xfrm>
            <a:prstGeom prst="rect">
              <a:avLst/>
            </a:prstGeom>
            <a:solidFill>
              <a:srgbClr val="000000"/>
            </a:solidFill>
          </p:spPr>
        </p:sp>
        <p:sp>
          <p:nvSpPr>
            <p:cNvPr name="AutoShape 6" id="6"/>
            <p:cNvSpPr/>
            <p:nvPr/>
          </p:nvSpPr>
          <p:spPr>
            <a:xfrm rot="0">
              <a:off x="0" y="285583"/>
              <a:ext cx="404210" cy="37495"/>
            </a:xfrm>
            <a:prstGeom prst="rect">
              <a:avLst/>
            </a:prstGeom>
            <a:solidFill>
              <a:srgbClr val="000000"/>
            </a:solidFill>
          </p:spPr>
        </p:sp>
      </p:grpSp>
      <p:pic>
        <p:nvPicPr>
          <p:cNvPr name="Picture 7" id="7"/>
          <p:cNvPicPr>
            <a:picLocks noChangeAspect="true"/>
          </p:cNvPicPr>
          <p:nvPr/>
        </p:nvPicPr>
        <p:blipFill>
          <a:blip r:embed="rId2">
            <a:alphaModFix amt="79000"/>
          </a:blip>
          <a:srcRect l="0" t="0" r="0" b="0"/>
          <a:stretch>
            <a:fillRect/>
          </a:stretch>
        </p:blipFill>
        <p:spPr>
          <a:xfrm flipH="false" flipV="false" rot="1895221">
            <a:off x="10549243" y="-3212594"/>
            <a:ext cx="8100367" cy="6733430"/>
          </a:xfrm>
          <a:prstGeom prst="rect">
            <a:avLst/>
          </a:prstGeom>
        </p:spPr>
      </p:pic>
      <p:pic>
        <p:nvPicPr>
          <p:cNvPr name="Picture 8" id="8"/>
          <p:cNvPicPr>
            <a:picLocks noChangeAspect="true"/>
          </p:cNvPicPr>
          <p:nvPr/>
        </p:nvPicPr>
        <p:blipFill>
          <a:blip r:embed="rId3"/>
          <a:srcRect l="0" t="0" r="0" b="0"/>
          <a:stretch>
            <a:fillRect/>
          </a:stretch>
        </p:blipFill>
        <p:spPr>
          <a:xfrm flipH="false" flipV="false" rot="0">
            <a:off x="8196675" y="2093012"/>
            <a:ext cx="9062625" cy="5858667"/>
          </a:xfrm>
          <a:prstGeom prst="rect">
            <a:avLst/>
          </a:prstGeom>
        </p:spPr>
      </p:pic>
      <p:sp>
        <p:nvSpPr>
          <p:cNvPr name="TextBox 9" id="9"/>
          <p:cNvSpPr txBox="true"/>
          <p:nvPr/>
        </p:nvSpPr>
        <p:spPr>
          <a:xfrm rot="0">
            <a:off x="2062222" y="1066792"/>
            <a:ext cx="11019092" cy="1238250"/>
          </a:xfrm>
          <a:prstGeom prst="rect">
            <a:avLst/>
          </a:prstGeom>
        </p:spPr>
        <p:txBody>
          <a:bodyPr anchor="t" rtlCol="false" tIns="0" lIns="0" bIns="0" rIns="0">
            <a:spAutoFit/>
          </a:bodyPr>
          <a:lstStyle/>
          <a:p>
            <a:pPr algn="just">
              <a:lnSpc>
                <a:spcPts val="8640"/>
              </a:lnSpc>
            </a:pPr>
            <a:r>
              <a:rPr lang="en-US" sz="7200">
                <a:solidFill>
                  <a:srgbClr val="000000"/>
                </a:solidFill>
                <a:latin typeface="Kollektif"/>
              </a:rPr>
              <a:t>Work Plan </a:t>
            </a:r>
          </a:p>
        </p:txBody>
      </p:sp>
      <p:sp>
        <p:nvSpPr>
          <p:cNvPr name="TextBox 10" id="10"/>
          <p:cNvSpPr txBox="true"/>
          <p:nvPr/>
        </p:nvSpPr>
        <p:spPr>
          <a:xfrm rot="0">
            <a:off x="997992" y="2876386"/>
            <a:ext cx="6104037" cy="4925060"/>
          </a:xfrm>
          <a:prstGeom prst="rect">
            <a:avLst/>
          </a:prstGeom>
        </p:spPr>
        <p:txBody>
          <a:bodyPr anchor="t" rtlCol="false" tIns="0" lIns="0" bIns="0" rIns="0">
            <a:spAutoFit/>
          </a:bodyPr>
          <a:lstStyle/>
          <a:p>
            <a:pPr algn="just" marL="1209041" indent="-604520" lvl="1">
              <a:lnSpc>
                <a:spcPts val="7840"/>
              </a:lnSpc>
              <a:buFont typeface="Arial"/>
              <a:buChar char="•"/>
            </a:pPr>
            <a:r>
              <a:rPr lang="en-US" sz="5600">
                <a:solidFill>
                  <a:srgbClr val="000000"/>
                </a:solidFill>
                <a:latin typeface="Canva Sans"/>
              </a:rPr>
              <a:t>Zeroth Review</a:t>
            </a:r>
          </a:p>
          <a:p>
            <a:pPr algn="just">
              <a:lnSpc>
                <a:spcPts val="7840"/>
              </a:lnSpc>
            </a:pPr>
          </a:p>
          <a:p>
            <a:pPr algn="just" marL="1209041" indent="-604520" lvl="1">
              <a:lnSpc>
                <a:spcPts val="7840"/>
              </a:lnSpc>
              <a:buFont typeface="Arial"/>
              <a:buChar char="•"/>
            </a:pPr>
            <a:r>
              <a:rPr lang="en-US" sz="5600">
                <a:solidFill>
                  <a:srgbClr val="000000"/>
                </a:solidFill>
                <a:latin typeface="Canva Sans"/>
              </a:rPr>
              <a:t>First Review</a:t>
            </a:r>
          </a:p>
          <a:p>
            <a:pPr algn="just">
              <a:lnSpc>
                <a:spcPts val="7840"/>
              </a:lnSpc>
            </a:pPr>
          </a:p>
          <a:p>
            <a:pPr algn="just" marL="1209041" indent="-604520" lvl="1">
              <a:lnSpc>
                <a:spcPts val="7840"/>
              </a:lnSpc>
              <a:buFont typeface="Arial"/>
              <a:buChar char="•"/>
            </a:pPr>
            <a:r>
              <a:rPr lang="en-US" sz="5600">
                <a:solidFill>
                  <a:srgbClr val="000000"/>
                </a:solidFill>
                <a:latin typeface="Canva Sans"/>
              </a:rPr>
              <a:t>Final Review</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656613" y="2575971"/>
            <a:ext cx="6964790" cy="5135057"/>
          </a:xfrm>
          <a:prstGeom prst="rect">
            <a:avLst/>
          </a:prstGeom>
        </p:spPr>
      </p:pic>
      <p:sp>
        <p:nvSpPr>
          <p:cNvPr name="TextBox 3" id="3"/>
          <p:cNvSpPr txBox="true"/>
          <p:nvPr/>
        </p:nvSpPr>
        <p:spPr>
          <a:xfrm rot="0">
            <a:off x="1634796" y="828675"/>
            <a:ext cx="4046786" cy="991870"/>
          </a:xfrm>
          <a:prstGeom prst="rect">
            <a:avLst/>
          </a:prstGeom>
        </p:spPr>
        <p:txBody>
          <a:bodyPr anchor="t" rtlCol="false" tIns="0" lIns="0" bIns="0" rIns="0">
            <a:spAutoFit/>
          </a:bodyPr>
          <a:lstStyle/>
          <a:p>
            <a:pPr algn="ctr">
              <a:lnSpc>
                <a:spcPts val="7279"/>
              </a:lnSpc>
            </a:pPr>
            <a:r>
              <a:rPr lang="en-US" sz="5199">
                <a:solidFill>
                  <a:srgbClr val="000000"/>
                </a:solidFill>
                <a:latin typeface="Kollektif Bold"/>
              </a:rPr>
              <a:t>Methodology</a:t>
            </a:r>
          </a:p>
        </p:txBody>
      </p:sp>
      <p:sp>
        <p:nvSpPr>
          <p:cNvPr name="TextBox 4" id="4"/>
          <p:cNvSpPr txBox="true"/>
          <p:nvPr/>
        </p:nvSpPr>
        <p:spPr>
          <a:xfrm rot="0">
            <a:off x="1132954" y="2509296"/>
            <a:ext cx="8011281" cy="6749004"/>
          </a:xfrm>
          <a:prstGeom prst="rect">
            <a:avLst/>
          </a:prstGeom>
        </p:spPr>
        <p:txBody>
          <a:bodyPr anchor="t" rtlCol="false" tIns="0" lIns="0" bIns="0" rIns="0">
            <a:spAutoFit/>
          </a:bodyPr>
          <a:lstStyle/>
          <a:p>
            <a:pPr algn="just" marL="829371" indent="-414686" lvl="1">
              <a:lnSpc>
                <a:spcPts val="5378"/>
              </a:lnSpc>
              <a:buFont typeface="Arial"/>
              <a:buChar char="•"/>
            </a:pPr>
            <a:r>
              <a:rPr lang="en-US" sz="3841">
                <a:solidFill>
                  <a:srgbClr val="000000"/>
                </a:solidFill>
                <a:latin typeface="Canva Sans"/>
              </a:rPr>
              <a:t>Develop a web crawler</a:t>
            </a:r>
          </a:p>
          <a:p>
            <a:pPr algn="just">
              <a:lnSpc>
                <a:spcPts val="5378"/>
              </a:lnSpc>
            </a:pPr>
          </a:p>
          <a:p>
            <a:pPr algn="just" marL="829371" indent="-414686" lvl="1">
              <a:lnSpc>
                <a:spcPts val="5378"/>
              </a:lnSpc>
              <a:buFont typeface="Arial"/>
              <a:buChar char="•"/>
            </a:pPr>
            <a:r>
              <a:rPr lang="en-US" sz="3841">
                <a:solidFill>
                  <a:srgbClr val="000000"/>
                </a:solidFill>
                <a:latin typeface="Canva Sans"/>
              </a:rPr>
              <a:t>Creating crawler object</a:t>
            </a:r>
          </a:p>
          <a:p>
            <a:pPr algn="just">
              <a:lnSpc>
                <a:spcPts val="5378"/>
              </a:lnSpc>
            </a:pPr>
          </a:p>
          <a:p>
            <a:pPr algn="just" marL="829371" indent="-414686" lvl="1">
              <a:lnSpc>
                <a:spcPts val="5378"/>
              </a:lnSpc>
              <a:buFont typeface="Arial"/>
              <a:buChar char="•"/>
            </a:pPr>
            <a:r>
              <a:rPr lang="en-US" sz="3841">
                <a:solidFill>
                  <a:srgbClr val="000000"/>
                </a:solidFill>
                <a:latin typeface="Canva Sans"/>
              </a:rPr>
              <a:t>Creating crawler algorithm</a:t>
            </a:r>
          </a:p>
          <a:p>
            <a:pPr algn="just">
              <a:lnSpc>
                <a:spcPts val="5378"/>
              </a:lnSpc>
            </a:pPr>
          </a:p>
          <a:p>
            <a:pPr algn="just" marL="829371" indent="-414686" lvl="1">
              <a:lnSpc>
                <a:spcPts val="5378"/>
              </a:lnSpc>
              <a:buFont typeface="Arial"/>
              <a:buChar char="•"/>
            </a:pPr>
            <a:r>
              <a:rPr lang="en-US" sz="3841">
                <a:solidFill>
                  <a:srgbClr val="000000"/>
                </a:solidFill>
                <a:latin typeface="Canva Sans"/>
              </a:rPr>
              <a:t>Creating search engine object</a:t>
            </a:r>
          </a:p>
          <a:p>
            <a:pPr algn="just">
              <a:lnSpc>
                <a:spcPts val="5378"/>
              </a:lnSpc>
            </a:pPr>
          </a:p>
          <a:p>
            <a:pPr algn="just" marL="829371" indent="-414686" lvl="1">
              <a:lnSpc>
                <a:spcPts val="5378"/>
              </a:lnSpc>
              <a:buFont typeface="Arial"/>
              <a:buChar char="•"/>
            </a:pPr>
            <a:r>
              <a:rPr lang="en-US" sz="3841">
                <a:solidFill>
                  <a:srgbClr val="000000"/>
                </a:solidFill>
                <a:latin typeface="Canva Sans"/>
              </a:rPr>
              <a:t>Search engine implementation</a:t>
            </a:r>
          </a:p>
          <a:p>
            <a:pPr algn="just">
              <a:lnSpc>
                <a:spcPts val="5378"/>
              </a:lnSpc>
            </a:pPr>
          </a:p>
        </p:txBody>
      </p:sp>
      <p:pic>
        <p:nvPicPr>
          <p:cNvPr name="Picture 5" id="5"/>
          <p:cNvPicPr>
            <a:picLocks noChangeAspect="true"/>
          </p:cNvPicPr>
          <p:nvPr/>
        </p:nvPicPr>
        <p:blipFill>
          <a:blip r:embed="rId3">
            <a:alphaModFix amt="79000"/>
          </a:blip>
          <a:srcRect l="0" t="0" r="0" b="0"/>
          <a:stretch>
            <a:fillRect/>
          </a:stretch>
        </p:blipFill>
        <p:spPr>
          <a:xfrm flipH="false" flipV="false" rot="1895221">
            <a:off x="10549243" y="-3212594"/>
            <a:ext cx="8100367" cy="6733430"/>
          </a:xfrm>
          <a:prstGeom prst="rect">
            <a:avLst/>
          </a:prstGeom>
        </p:spPr>
      </p:pic>
      <p:grpSp>
        <p:nvGrpSpPr>
          <p:cNvPr name="Group 6" id="6"/>
          <p:cNvGrpSpPr/>
          <p:nvPr/>
        </p:nvGrpSpPr>
        <p:grpSpPr>
          <a:xfrm rot="0">
            <a:off x="356591" y="5022346"/>
            <a:ext cx="303158" cy="242308"/>
            <a:chOff x="0" y="0"/>
            <a:chExt cx="404210" cy="323078"/>
          </a:xfrm>
        </p:grpSpPr>
        <p:sp>
          <p:nvSpPr>
            <p:cNvPr name="AutoShape 7" id="7"/>
            <p:cNvSpPr/>
            <p:nvPr/>
          </p:nvSpPr>
          <p:spPr>
            <a:xfrm rot="0">
              <a:off x="0" y="0"/>
              <a:ext cx="404210" cy="37495"/>
            </a:xfrm>
            <a:prstGeom prst="rect">
              <a:avLst/>
            </a:prstGeom>
            <a:solidFill>
              <a:srgbClr val="000000"/>
            </a:solidFill>
          </p:spPr>
        </p:sp>
        <p:sp>
          <p:nvSpPr>
            <p:cNvPr name="AutoShape 8" id="8"/>
            <p:cNvSpPr/>
            <p:nvPr/>
          </p:nvSpPr>
          <p:spPr>
            <a:xfrm rot="0">
              <a:off x="0" y="142791"/>
              <a:ext cx="404210" cy="37495"/>
            </a:xfrm>
            <a:prstGeom prst="rect">
              <a:avLst/>
            </a:prstGeom>
            <a:solidFill>
              <a:srgbClr val="000000"/>
            </a:solidFill>
          </p:spPr>
        </p:sp>
        <p:sp>
          <p:nvSpPr>
            <p:cNvPr name="AutoShape 9" id="9"/>
            <p:cNvSpPr/>
            <p:nvPr/>
          </p:nvSpPr>
          <p:spPr>
            <a:xfrm rot="0">
              <a:off x="0" y="285583"/>
              <a:ext cx="404210" cy="37495"/>
            </a:xfrm>
            <a:prstGeom prst="rect">
              <a:avLst/>
            </a:prstGeom>
            <a:solidFill>
              <a:srgbClr val="000000"/>
            </a:solidFill>
          </p:spPr>
        </p:sp>
      </p:grpSp>
      <p:sp>
        <p:nvSpPr>
          <p:cNvPr name="AutoShape 10" id="10"/>
          <p:cNvSpPr/>
          <p:nvPr/>
        </p:nvSpPr>
        <p:spPr>
          <a:xfrm rot="0">
            <a:off x="1019100" y="0"/>
            <a:ext cx="9600" cy="10287000"/>
          </a:xfrm>
          <a:prstGeom prst="rect">
            <a:avLst/>
          </a:prstGeom>
          <a:solidFill>
            <a:srgbClr val="000000"/>
          </a:solid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79000"/>
          </a:blip>
          <a:srcRect l="0" t="0" r="0" b="0"/>
          <a:stretch>
            <a:fillRect/>
          </a:stretch>
        </p:blipFill>
        <p:spPr>
          <a:xfrm flipH="false" flipV="false" rot="1895221">
            <a:off x="10549243" y="-3212594"/>
            <a:ext cx="8100367" cy="673343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6905365" y="807556"/>
            <a:ext cx="10353935" cy="8671888"/>
          </a:xfrm>
          <a:prstGeom prst="rect">
            <a:avLst/>
          </a:prstGeom>
        </p:spPr>
      </p:pic>
      <p:sp>
        <p:nvSpPr>
          <p:cNvPr name="TextBox 4" id="4"/>
          <p:cNvSpPr txBox="true"/>
          <p:nvPr/>
        </p:nvSpPr>
        <p:spPr>
          <a:xfrm rot="0">
            <a:off x="1028700" y="4652327"/>
            <a:ext cx="495300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Baseline Result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DAFbB0ICG2M</dc:identifier>
  <dcterms:modified xsi:type="dcterms:W3CDTF">2011-08-01T06:04:30Z</dcterms:modified>
  <cp:revision>1</cp:revision>
  <dc:title>IR</dc:title>
</cp:coreProperties>
</file>